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60" r:id="rId4"/>
    <p:sldId id="261" r:id="rId5"/>
    <p:sldId id="263" r:id="rId6"/>
    <p:sldId id="262" r:id="rId7"/>
    <p:sldId id="264" r:id="rId8"/>
    <p:sldId id="282" r:id="rId9"/>
    <p:sldId id="268" r:id="rId10"/>
    <p:sldId id="271" r:id="rId11"/>
    <p:sldId id="269" r:id="rId12"/>
    <p:sldId id="270" r:id="rId13"/>
    <p:sldId id="272" r:id="rId14"/>
    <p:sldId id="274" r:id="rId15"/>
    <p:sldId id="275" r:id="rId16"/>
    <p:sldId id="277" r:id="rId17"/>
    <p:sldId id="278" r:id="rId18"/>
    <p:sldId id="280" r:id="rId19"/>
    <p:sldId id="28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79291" autoAdjust="0"/>
  </p:normalViewPr>
  <p:slideViewPr>
    <p:cSldViewPr snapToGrid="0">
      <p:cViewPr varScale="1">
        <p:scale>
          <a:sx n="66" d="100"/>
          <a:sy n="66" d="100"/>
        </p:scale>
        <p:origin x="55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11740-2DAC-4DF4-8A9F-C5FAA5313E42}"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1447E-1925-4125-8163-6C4DD4867D0C}" type="slidenum">
              <a:rPr lang="en-US" smtClean="0"/>
              <a:t>‹#›</a:t>
            </a:fld>
            <a:endParaRPr lang="en-US"/>
          </a:p>
        </p:txBody>
      </p:sp>
    </p:spTree>
    <p:extLst>
      <p:ext uri="{BB962C8B-B14F-4D97-AF65-F5344CB8AC3E}">
        <p14:creationId xmlns:p14="http://schemas.microsoft.com/office/powerpoint/2010/main" val="255148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 for the opportunity to talk here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 I am Josh Abrams. I am a city planner, I help cities plan for housing, both affordable and market rate.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want to start by saying that fees get a lot of attention. Everyone hates them. But in most cases, they are not the most significant problem. Developers often point to fees to distract from other issues, like not investing in apprenticeships or not expanding the workforce. There are exceptions, but impact fees are usually less than 3 percent of total development cost. </a:t>
            </a:r>
          </a:p>
          <a:p>
            <a:endParaRPr lang="en-US" dirty="0" smtClean="0"/>
          </a:p>
          <a:p>
            <a:r>
              <a:rPr lang="en-US" sz="1200" kern="1200" dirty="0" smtClean="0">
                <a:solidFill>
                  <a:schemeClr val="tx1"/>
                </a:solidFill>
                <a:effectLst/>
                <a:latin typeface="+mn-lt"/>
                <a:ea typeface="+mn-ea"/>
                <a:cs typeface="+mn-cs"/>
              </a:rPr>
              <a:t>With that said, I want to organize my speech around 3 points. The first and most important 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Point 1 – Fees are essential to build affordable housing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I go on about that point, I want to make sure everyone understands how things work </a:t>
            </a: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a:t>
            </a:fld>
            <a:endParaRPr lang="en-US"/>
          </a:p>
        </p:txBody>
      </p:sp>
    </p:spTree>
    <p:extLst>
      <p:ext uri="{BB962C8B-B14F-4D97-AF65-F5344CB8AC3E}">
        <p14:creationId xmlns:p14="http://schemas.microsoft.com/office/powerpoint/2010/main" val="320420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Similarly, the developer also has very little control over construction cost. Just like sales price, construction cost is controlled by the market. No amount of begging by one developer will convince a construction company to lower its bid or a lumber seller to reduce its costs.  </a:t>
            </a: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12</a:t>
            </a:fld>
            <a:endParaRPr lang="en-US"/>
          </a:p>
        </p:txBody>
      </p:sp>
    </p:spTree>
    <p:extLst>
      <p:ext uri="{BB962C8B-B14F-4D97-AF65-F5344CB8AC3E}">
        <p14:creationId xmlns:p14="http://schemas.microsoft.com/office/powerpoint/2010/main" val="105386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Profit is pretty fixed as well. Investors, like pension funds or sovereign wealth funds or even the developers, have their target profits, and if they cannot get their rate of return, they will go elsewhere. </a:t>
            </a: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13</a:t>
            </a:fld>
            <a:endParaRPr lang="en-US"/>
          </a:p>
        </p:txBody>
      </p:sp>
    </p:spTree>
    <p:extLst>
      <p:ext uri="{BB962C8B-B14F-4D97-AF65-F5344CB8AC3E}">
        <p14:creationId xmlns:p14="http://schemas.microsoft.com/office/powerpoint/2010/main" val="119930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only place where there is wiggle room in this equation is the price of land. The price changes as a direct result of the development potential.</a:t>
            </a:r>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14</a:t>
            </a:fld>
            <a:endParaRPr lang="en-US"/>
          </a:p>
        </p:txBody>
      </p:sp>
    </p:spTree>
    <p:extLst>
      <p:ext uri="{BB962C8B-B14F-4D97-AF65-F5344CB8AC3E}">
        <p14:creationId xmlns:p14="http://schemas.microsoft.com/office/powerpoint/2010/main" val="128989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 sales price of homes shoots up, or zoning is changed to allow more homes on a parcel, lots of developers will bid on the land and push the price up. </a:t>
            </a:r>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15</a:t>
            </a:fld>
            <a:endParaRPr lang="en-US"/>
          </a:p>
        </p:txBody>
      </p:sp>
    </p:spTree>
    <p:extLst>
      <p:ext uri="{BB962C8B-B14F-4D97-AF65-F5344CB8AC3E}">
        <p14:creationId xmlns:p14="http://schemas.microsoft.com/office/powerpoint/2010/main" val="74031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costs increase, including in this case impact fees, developers will offer less for land, pushing down the price. </a:t>
            </a:r>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16</a:t>
            </a:fld>
            <a:endParaRPr lang="en-US"/>
          </a:p>
        </p:txBody>
      </p:sp>
    </p:spTree>
    <p:extLst>
      <p:ext uri="{BB962C8B-B14F-4D97-AF65-F5344CB8AC3E}">
        <p14:creationId xmlns:p14="http://schemas.microsoft.com/office/powerpoint/2010/main" val="180967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brings me to point three. Focus on the bad actors. At some point, if impact fees go so high, the price of land will go so low that no one will sell. </a:t>
            </a:r>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18</a:t>
            </a:fld>
            <a:endParaRPr lang="en-US"/>
          </a:p>
        </p:txBody>
      </p:sp>
    </p:spTree>
    <p:extLst>
      <p:ext uri="{BB962C8B-B14F-4D97-AF65-F5344CB8AC3E}">
        <p14:creationId xmlns:p14="http://schemas.microsoft.com/office/powerpoint/2010/main" val="258900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will make more sense to continue to have a used car lot on that property than to sell to a developer. This is why we do a feasibility study. It tells us how fees will affect the market and what is a good amount to charge. But again, charging too much is the exception. Impact fees are usually only a tiny fraction of total development cost. And if anything, the cities that are growing the most depend most heavily on impact fees. If you consider legislation, I would encourage you to focus regulation on these cities.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19</a:t>
            </a:fld>
            <a:endParaRPr lang="en-US"/>
          </a:p>
        </p:txBody>
      </p:sp>
    </p:spTree>
    <p:extLst>
      <p:ext uri="{BB962C8B-B14F-4D97-AF65-F5344CB8AC3E}">
        <p14:creationId xmlns:p14="http://schemas.microsoft.com/office/powerpoint/2010/main" val="94822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 new development is built, residential or commercial, a developer pays a fee to the city. </a:t>
            </a:r>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3</a:t>
            </a:fld>
            <a:endParaRPr lang="en-US"/>
          </a:p>
        </p:txBody>
      </p:sp>
    </p:spTree>
    <p:extLst>
      <p:ext uri="{BB962C8B-B14F-4D97-AF65-F5344CB8AC3E}">
        <p14:creationId xmlns:p14="http://schemas.microsoft.com/office/powerpoint/2010/main" val="182354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fee is collected in a trust fund and then a city releases a request for proposals. Perhaps the RFP would say, we have $5 million and our focus is primarily homelessness, or whatever the city is concerned about.</a:t>
            </a:r>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5</a:t>
            </a:fld>
            <a:endParaRPr lang="en-US"/>
          </a:p>
        </p:txBody>
      </p:sp>
    </p:spTree>
    <p:extLst>
      <p:ext uri="{BB962C8B-B14F-4D97-AF65-F5344CB8AC3E}">
        <p14:creationId xmlns:p14="http://schemas.microsoft.com/office/powerpoint/2010/main" val="14604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Affordable Housing Developers send in proposals and the city contributes their money towards the development.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developers don’t get funding from the cities, their affordable projects don’t move forward. </a:t>
            </a:r>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6</a:t>
            </a:fld>
            <a:endParaRPr lang="en-US"/>
          </a:p>
        </p:txBody>
      </p:sp>
    </p:spTree>
    <p:extLst>
      <p:ext uri="{BB962C8B-B14F-4D97-AF65-F5344CB8AC3E}">
        <p14:creationId xmlns:p14="http://schemas.microsoft.com/office/powerpoint/2010/main" val="6250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developer do, they match that money with federal tax credits, or foundation money to make their project happen. </a:t>
            </a: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7</a:t>
            </a:fld>
            <a:endParaRPr lang="en-US"/>
          </a:p>
        </p:txBody>
      </p:sp>
    </p:spTree>
    <p:extLst>
      <p:ext uri="{BB962C8B-B14F-4D97-AF65-F5344CB8AC3E}">
        <p14:creationId xmlns:p14="http://schemas.microsoft.com/office/powerpoint/2010/main" val="365543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I want to talk a little more about why fees are so important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local money is the key to attracting additional money. The foundation of almost every affordable housing project is federal tax credits. For every dollar that local governments spend on affordable housing they bring in 3 or more in new federal money and more from other sources. It’s like your retirement, the feds match it. This money is unlimited from the fed’s perspective, the only limit is the local share.  No local resources no federal tax credits.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other sources of funding. Facebook, Google, foundations, banks, none of these institutions are willing to pay the whole cost of affordable housing. The only way projects pencils is if cities can contribute as well.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other point about the local money, it is the only thing that pays for early costs. No one else wants to pay for development studies or feasibility work. The feds won’t do it and banks surely won’t. You need that impact fee money to lay the groundwork.  </a:t>
            </a: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8</a:t>
            </a:fld>
            <a:endParaRPr lang="en-US"/>
          </a:p>
        </p:txBody>
      </p:sp>
    </p:spTree>
    <p:extLst>
      <p:ext uri="{BB962C8B-B14F-4D97-AF65-F5344CB8AC3E}">
        <p14:creationId xmlns:p14="http://schemas.microsoft.com/office/powerpoint/2010/main" val="15476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2 </a:t>
            </a:r>
          </a:p>
          <a:p>
            <a:r>
              <a:rPr lang="en-US" sz="1200" kern="1200" dirty="0" smtClean="0">
                <a:solidFill>
                  <a:schemeClr val="tx1"/>
                </a:solidFill>
                <a:effectLst/>
                <a:latin typeface="+mn-lt"/>
                <a:ea typeface="+mn-ea"/>
                <a:cs typeface="+mn-cs"/>
              </a:rPr>
              <a:t>Impact fees primarily result in lower land prices </a:t>
            </a:r>
          </a:p>
          <a:p>
            <a:r>
              <a:rPr lang="en-US" sz="1200" kern="1200" dirty="0" smtClean="0">
                <a:solidFill>
                  <a:schemeClr val="tx1"/>
                </a:solidFill>
                <a:effectLst/>
                <a:latin typeface="+mn-lt"/>
                <a:ea typeface="+mn-ea"/>
                <a:cs typeface="+mn-cs"/>
              </a:rPr>
              <a:t>Real Estate </a:t>
            </a:r>
            <a:r>
              <a:rPr lang="en-US" sz="1200" kern="1200" dirty="0" err="1" smtClean="0">
                <a:solidFill>
                  <a:schemeClr val="tx1"/>
                </a:solidFill>
                <a:effectLst/>
                <a:latin typeface="+mn-lt"/>
                <a:ea typeface="+mn-ea"/>
                <a:cs typeface="+mn-cs"/>
              </a:rPr>
              <a:t>Economcs</a:t>
            </a:r>
            <a:r>
              <a:rPr lang="en-US" sz="1200" kern="1200" dirty="0" smtClean="0">
                <a:solidFill>
                  <a:schemeClr val="tx1"/>
                </a:solidFill>
                <a:effectLst/>
                <a:latin typeface="+mn-lt"/>
                <a:ea typeface="+mn-ea"/>
                <a:cs typeface="+mn-cs"/>
              </a:rPr>
              <a:t> is really complicated but it boils down to a few key things</a:t>
            </a: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9</a:t>
            </a:fld>
            <a:endParaRPr lang="en-US"/>
          </a:p>
        </p:txBody>
      </p:sp>
    </p:spTree>
    <p:extLst>
      <p:ext uri="{BB962C8B-B14F-4D97-AF65-F5344CB8AC3E}">
        <p14:creationId xmlns:p14="http://schemas.microsoft.com/office/powerpoint/2010/main" val="279100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Sales price, construction cost, profit and land costs.  </a:t>
            </a: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10</a:t>
            </a:fld>
            <a:endParaRPr lang="en-US"/>
          </a:p>
        </p:txBody>
      </p:sp>
    </p:spTree>
    <p:extLst>
      <p:ext uri="{BB962C8B-B14F-4D97-AF65-F5344CB8AC3E}">
        <p14:creationId xmlns:p14="http://schemas.microsoft.com/office/powerpoint/2010/main" val="1350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find it helpful to start with the last step, the sales price. </a:t>
            </a:r>
          </a:p>
          <a:p>
            <a:r>
              <a:rPr lang="en-US" sz="1200" kern="1200" dirty="0" smtClean="0">
                <a:solidFill>
                  <a:schemeClr val="tx1"/>
                </a:solidFill>
                <a:effectLst/>
                <a:latin typeface="+mn-lt"/>
                <a:ea typeface="+mn-ea"/>
                <a:cs typeface="+mn-cs"/>
              </a:rPr>
              <a:t>The builder does not have control over the sales price. That is determined by the market. There are so many houses for sale at any one time, a buyer would go somewhere else if the price was too high. People will not pay more and get less.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Sometimes this works to the developer’s advantage. If the market goes up while their property is under construction, their sales price goes up as well.  Sometimes developers suffer. The point is they don’t control it.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71447E-1925-4125-8163-6C4DD4867D0C}" type="slidenum">
              <a:rPr lang="en-US" smtClean="0"/>
              <a:t>11</a:t>
            </a:fld>
            <a:endParaRPr lang="en-US"/>
          </a:p>
        </p:txBody>
      </p:sp>
    </p:spTree>
    <p:extLst>
      <p:ext uri="{BB962C8B-B14F-4D97-AF65-F5344CB8AC3E}">
        <p14:creationId xmlns:p14="http://schemas.microsoft.com/office/powerpoint/2010/main" val="95218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DDEF1-1507-48D0-968F-F5C86157D05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37772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DDEF1-1507-48D0-968F-F5C86157D05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393302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DDEF1-1507-48D0-968F-F5C86157D05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182684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DDEF1-1507-48D0-968F-F5C86157D05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23375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DDEF1-1507-48D0-968F-F5C86157D05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31665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9DDEF1-1507-48D0-968F-F5C86157D05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275344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9DDEF1-1507-48D0-968F-F5C86157D055}"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242997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DDEF1-1507-48D0-968F-F5C86157D055}"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38248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DDEF1-1507-48D0-968F-F5C86157D055}"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17649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DDEF1-1507-48D0-968F-F5C86157D05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387657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DDEF1-1507-48D0-968F-F5C86157D05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E2BDC-969F-4DF8-B827-711A1345F88D}" type="slidenum">
              <a:rPr lang="en-US" smtClean="0"/>
              <a:t>‹#›</a:t>
            </a:fld>
            <a:endParaRPr lang="en-US"/>
          </a:p>
        </p:txBody>
      </p:sp>
    </p:spTree>
    <p:extLst>
      <p:ext uri="{BB962C8B-B14F-4D97-AF65-F5344CB8AC3E}">
        <p14:creationId xmlns:p14="http://schemas.microsoft.com/office/powerpoint/2010/main" val="120996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DEF1-1507-48D0-968F-F5C86157D055}" type="datetimeFigureOut">
              <a:rPr lang="en-US" smtClean="0"/>
              <a:t>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E2BDC-969F-4DF8-B827-711A1345F88D}" type="slidenum">
              <a:rPr lang="en-US" smtClean="0"/>
              <a:t>‹#›</a:t>
            </a:fld>
            <a:endParaRPr lang="en-US"/>
          </a:p>
        </p:txBody>
      </p:sp>
    </p:spTree>
    <p:extLst>
      <p:ext uri="{BB962C8B-B14F-4D97-AF65-F5344CB8AC3E}">
        <p14:creationId xmlns:p14="http://schemas.microsoft.com/office/powerpoint/2010/main" val="240067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descr="11088449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5" y="108857"/>
            <a:ext cx="10937652" cy="6758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1845" y="3487945"/>
            <a:ext cx="9144000" cy="2387600"/>
          </a:xfrm>
        </p:spPr>
        <p:txBody>
          <a:bodyPr/>
          <a:lstStyle/>
          <a:p>
            <a:r>
              <a:rPr lang="en-US" b="1" dirty="0" smtClean="0">
                <a:ln>
                  <a:solidFill>
                    <a:schemeClr val="bg2">
                      <a:lumMod val="25000"/>
                    </a:schemeClr>
                  </a:solidFill>
                </a:ln>
                <a:solidFill>
                  <a:schemeClr val="bg1"/>
                </a:solidFill>
                <a:latin typeface="Calibri" panose="020F0502020204030204" pitchFamily="34" charset="0"/>
                <a:cs typeface="Calibri" panose="020F0502020204030204" pitchFamily="34" charset="0"/>
              </a:rPr>
              <a:t>Affordable Housing </a:t>
            </a:r>
            <a:br>
              <a:rPr lang="en-US" b="1" dirty="0" smtClean="0">
                <a:ln>
                  <a:solidFill>
                    <a:schemeClr val="bg2">
                      <a:lumMod val="25000"/>
                    </a:schemeClr>
                  </a:solidFill>
                </a:ln>
                <a:solidFill>
                  <a:schemeClr val="bg1"/>
                </a:solidFill>
                <a:latin typeface="Calibri" panose="020F0502020204030204" pitchFamily="34" charset="0"/>
                <a:cs typeface="Calibri" panose="020F0502020204030204" pitchFamily="34" charset="0"/>
              </a:rPr>
            </a:br>
            <a:r>
              <a:rPr lang="en-US" b="1" dirty="0" smtClean="0">
                <a:ln>
                  <a:solidFill>
                    <a:schemeClr val="bg2">
                      <a:lumMod val="25000"/>
                    </a:schemeClr>
                  </a:solidFill>
                </a:ln>
                <a:solidFill>
                  <a:schemeClr val="bg1"/>
                </a:solidFill>
                <a:latin typeface="Calibri" panose="020F0502020204030204" pitchFamily="34" charset="0"/>
                <a:cs typeface="Calibri" panose="020F0502020204030204" pitchFamily="34" charset="0"/>
              </a:rPr>
              <a:t>Impact Fees</a:t>
            </a:r>
            <a:endParaRPr lang="en-US" b="1" dirty="0">
              <a:ln>
                <a:solidFill>
                  <a:schemeClr val="bg2">
                    <a:lumMod val="25000"/>
                  </a:schemeClr>
                </a:solidFill>
              </a:ln>
              <a:solidFill>
                <a:schemeClr val="bg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02229" y="6006618"/>
            <a:ext cx="6991109" cy="729343"/>
          </a:xfrm>
        </p:spPr>
        <p:txBody>
          <a:bodyPr>
            <a:normAutofit/>
          </a:bodyPr>
          <a:lstStyle/>
          <a:p>
            <a:r>
              <a:rPr lang="en-US" dirty="0" smtClean="0">
                <a:ln>
                  <a:solidFill>
                    <a:schemeClr val="bg1">
                      <a:lumMod val="65000"/>
                    </a:schemeClr>
                  </a:solidFill>
                </a:ln>
                <a:solidFill>
                  <a:schemeClr val="bg1"/>
                </a:solidFill>
              </a:rPr>
              <a:t>Joshua Abrams, Baird + </a:t>
            </a:r>
            <a:r>
              <a:rPr lang="en-US" dirty="0" err="1" smtClean="0">
                <a:ln>
                  <a:solidFill>
                    <a:schemeClr val="bg1">
                      <a:lumMod val="65000"/>
                    </a:schemeClr>
                  </a:solidFill>
                </a:ln>
                <a:solidFill>
                  <a:schemeClr val="bg1"/>
                </a:solidFill>
              </a:rPr>
              <a:t>Driskell</a:t>
            </a:r>
            <a:r>
              <a:rPr lang="en-US" dirty="0" smtClean="0">
                <a:ln>
                  <a:solidFill>
                    <a:schemeClr val="bg1">
                      <a:lumMod val="65000"/>
                    </a:schemeClr>
                  </a:solidFill>
                </a:ln>
                <a:solidFill>
                  <a:schemeClr val="bg1"/>
                </a:solidFill>
              </a:rPr>
              <a:t> Community Planning</a:t>
            </a:r>
            <a:endParaRPr lang="en-US" dirty="0">
              <a:ln>
                <a:solidFill>
                  <a:schemeClr val="bg1">
                    <a:lumMod val="65000"/>
                  </a:schemeClr>
                </a:solidFill>
              </a:ln>
              <a:solidFill>
                <a:schemeClr val="bg1"/>
              </a:solidFill>
            </a:endParaRPr>
          </a:p>
        </p:txBody>
      </p:sp>
    </p:spTree>
    <p:extLst>
      <p:ext uri="{BB962C8B-B14F-4D97-AF65-F5344CB8AC3E}">
        <p14:creationId xmlns:p14="http://schemas.microsoft.com/office/powerpoint/2010/main" val="251685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800" dirty="0" smtClean="0"/>
              <a:t>Sales price</a:t>
            </a:r>
          </a:p>
          <a:p>
            <a:pPr marL="0" indent="0" algn="ctr">
              <a:buNone/>
            </a:pPr>
            <a:r>
              <a:rPr lang="en-US" sz="4800" dirty="0" smtClean="0"/>
              <a:t>Construction cost</a:t>
            </a:r>
          </a:p>
          <a:p>
            <a:pPr marL="0" indent="0" algn="ctr">
              <a:buNone/>
            </a:pPr>
            <a:r>
              <a:rPr lang="en-US" sz="4800" dirty="0" smtClean="0"/>
              <a:t>Profit</a:t>
            </a:r>
          </a:p>
          <a:p>
            <a:pPr marL="0" indent="0" algn="ctr">
              <a:buNone/>
            </a:pPr>
            <a:r>
              <a:rPr lang="en-US" sz="4800" dirty="0" smtClean="0"/>
              <a:t>Land cost</a:t>
            </a:r>
            <a:endParaRPr lang="en-US" sz="4800" dirty="0"/>
          </a:p>
        </p:txBody>
      </p:sp>
    </p:spTree>
    <p:extLst>
      <p:ext uri="{BB962C8B-B14F-4D97-AF65-F5344CB8AC3E}">
        <p14:creationId xmlns:p14="http://schemas.microsoft.com/office/powerpoint/2010/main" val="965657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Price - set by market</a:t>
            </a:r>
            <a:endParaRPr lang="en-US" dirty="0"/>
          </a:p>
        </p:txBody>
      </p:sp>
      <p:pic>
        <p:nvPicPr>
          <p:cNvPr id="4" name="Content Placeholder 3"/>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51271" y="3333525"/>
            <a:ext cx="979714" cy="979714"/>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514" y="2579291"/>
            <a:ext cx="979714" cy="979714"/>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757" y="5414003"/>
            <a:ext cx="979714" cy="979714"/>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715" y="2241834"/>
            <a:ext cx="979714" cy="979714"/>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85" y="4139751"/>
            <a:ext cx="979714" cy="979714"/>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471" y="4924146"/>
            <a:ext cx="979714" cy="979714"/>
          </a:xfrm>
          <a:prstGeom prst="rect">
            <a:avLst/>
          </a:prstGeom>
        </p:spPr>
      </p:pic>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43" y="2786121"/>
            <a:ext cx="979714" cy="979714"/>
          </a:xfrm>
          <a:prstGeom prst="rect">
            <a:avLst/>
          </a:prstGeom>
        </p:spPr>
      </p:pic>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542" y="5047913"/>
            <a:ext cx="979714" cy="979714"/>
          </a:xfrm>
          <a:prstGeom prst="rect">
            <a:avLst/>
          </a:prstGeom>
        </p:spPr>
      </p:pic>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4" y="2857671"/>
            <a:ext cx="979714" cy="979714"/>
          </a:xfrm>
          <a:prstGeom prst="rect">
            <a:avLst/>
          </a:prstGeom>
        </p:spPr>
      </p:pic>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771" y="3347528"/>
            <a:ext cx="979714" cy="979714"/>
          </a:xfrm>
          <a:prstGeom prst="rect">
            <a:avLst/>
          </a:prstGeom>
        </p:spPr>
      </p:pic>
      <p:pic>
        <p:nvPicPr>
          <p:cNvPr id="1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3" y="4072847"/>
            <a:ext cx="979714" cy="979714"/>
          </a:xfrm>
          <a:prstGeom prst="rect">
            <a:avLst/>
          </a:prstGeom>
        </p:spPr>
      </p:pic>
      <p:pic>
        <p:nvPicPr>
          <p:cNvPr id="1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943" y="2857671"/>
            <a:ext cx="979714" cy="979714"/>
          </a:xfrm>
          <a:prstGeom prst="rect">
            <a:avLst/>
          </a:prstGeom>
        </p:spPr>
      </p:pic>
      <p:sp>
        <p:nvSpPr>
          <p:cNvPr id="35" name="TextBox 34"/>
          <p:cNvSpPr txBox="1"/>
          <p:nvPr/>
        </p:nvSpPr>
        <p:spPr>
          <a:xfrm>
            <a:off x="8229600" y="3789768"/>
            <a:ext cx="1752601" cy="646331"/>
          </a:xfrm>
          <a:prstGeom prst="rect">
            <a:avLst/>
          </a:prstGeom>
          <a:noFill/>
        </p:spPr>
        <p:txBody>
          <a:bodyPr wrap="square" rtlCol="0">
            <a:spAutoFit/>
          </a:bodyPr>
          <a:lstStyle/>
          <a:p>
            <a:r>
              <a:rPr lang="en-US" strike="sngStrike" dirty="0" smtClean="0"/>
              <a:t>Pay more</a:t>
            </a:r>
            <a:br>
              <a:rPr lang="en-US" strike="sngStrike" dirty="0" smtClean="0"/>
            </a:br>
            <a:r>
              <a:rPr lang="en-US" strike="sngStrike" dirty="0" smtClean="0"/>
              <a:t>Get less</a:t>
            </a:r>
            <a:endParaRPr lang="en-US" strike="sngStrike" dirty="0"/>
          </a:p>
        </p:txBody>
      </p:sp>
    </p:spTree>
    <p:extLst>
      <p:ext uri="{BB962C8B-B14F-4D97-AF65-F5344CB8AC3E}">
        <p14:creationId xmlns:p14="http://schemas.microsoft.com/office/powerpoint/2010/main" val="4922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18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380"/>
                            </p:stCondLst>
                            <p:childTnLst>
                              <p:par>
                                <p:cTn id="11" presetID="1" presetClass="entr" presetSubtype="0" fill="hold" nodeType="afterEffect">
                                  <p:stCondLst>
                                    <p:cond delay="18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560"/>
                            </p:stCondLst>
                            <p:childTnLst>
                              <p:par>
                                <p:cTn id="14" presetID="1" presetClass="entr" presetSubtype="0" fill="hold" nodeType="afterEffect">
                                  <p:stCondLst>
                                    <p:cond delay="18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740"/>
                            </p:stCondLst>
                            <p:childTnLst>
                              <p:par>
                                <p:cTn id="17" presetID="1" presetClass="entr" presetSubtype="0" fill="hold" nodeType="afterEffect">
                                  <p:stCondLst>
                                    <p:cond delay="18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920"/>
                            </p:stCondLst>
                            <p:childTnLst>
                              <p:par>
                                <p:cTn id="20" presetID="1" presetClass="entr" presetSubtype="0" fill="hold" nodeType="afterEffect">
                                  <p:stCondLst>
                                    <p:cond delay="18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100"/>
                            </p:stCondLst>
                            <p:childTnLst>
                              <p:par>
                                <p:cTn id="23" presetID="1" presetClass="entr" presetSubtype="0" fill="hold" nodeType="afterEffect">
                                  <p:stCondLst>
                                    <p:cond delay="18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280"/>
                            </p:stCondLst>
                            <p:childTnLst>
                              <p:par>
                                <p:cTn id="26" presetID="1" presetClass="entr" presetSubtype="0" fill="hold" nodeType="afterEffect">
                                  <p:stCondLst>
                                    <p:cond delay="18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1460"/>
                            </p:stCondLst>
                            <p:childTnLst>
                              <p:par>
                                <p:cTn id="29" presetID="1" presetClass="entr" presetSubtype="0" fill="hold" nodeType="afterEffect">
                                  <p:stCondLst>
                                    <p:cond delay="18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1640"/>
                            </p:stCondLst>
                            <p:childTnLst>
                              <p:par>
                                <p:cTn id="32" presetID="1" presetClass="entr" presetSubtype="0" fill="hold" nodeType="afterEffect">
                                  <p:stCondLst>
                                    <p:cond delay="18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1820"/>
                            </p:stCondLst>
                            <p:childTnLst>
                              <p:par>
                                <p:cTn id="35" presetID="1" presetClass="entr" presetSubtype="0" fill="hold" nodeType="afterEffect">
                                  <p:stCondLst>
                                    <p:cond delay="18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cost – set by market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57" y="485208"/>
            <a:ext cx="6858000"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228" y="1690688"/>
            <a:ext cx="4441371" cy="4441371"/>
          </a:xfrm>
          <a:prstGeom prst="rect">
            <a:avLst/>
          </a:prstGeom>
        </p:spPr>
      </p:pic>
      <p:sp>
        <p:nvSpPr>
          <p:cNvPr id="8" name="Content Placeholder 7"/>
          <p:cNvSpPr>
            <a:spLocks noGrp="1"/>
          </p:cNvSpPr>
          <p:nvPr>
            <p:ph idx="1"/>
          </p:nvPr>
        </p:nvSpPr>
        <p:spPr/>
        <p:txBody>
          <a:bodyPr/>
          <a:lstStyle/>
          <a:p>
            <a:endParaRPr lang="en-US" dirty="0"/>
          </a:p>
        </p:txBody>
      </p:sp>
    </p:spTree>
    <p:extLst>
      <p:ext uri="{BB962C8B-B14F-4D97-AF65-F5344CB8AC3E}">
        <p14:creationId xmlns:p14="http://schemas.microsoft.com/office/powerpoint/2010/main" val="2484389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Profits targets – set by market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7073" y="1825625"/>
            <a:ext cx="4351338" cy="4351338"/>
          </a:xfrm>
        </p:spPr>
      </p:pic>
    </p:spTree>
    <p:extLst>
      <p:ext uri="{BB962C8B-B14F-4D97-AF65-F5344CB8AC3E}">
        <p14:creationId xmlns:p14="http://schemas.microsoft.com/office/powerpoint/2010/main" val="6096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prices respond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7988" y="474322"/>
            <a:ext cx="6584383" cy="6584383"/>
          </a:xfrm>
        </p:spPr>
      </p:pic>
      <p:sp>
        <p:nvSpPr>
          <p:cNvPr id="5" name="TextBox 4"/>
          <p:cNvSpPr txBox="1"/>
          <p:nvPr/>
        </p:nvSpPr>
        <p:spPr>
          <a:xfrm>
            <a:off x="4321626" y="1839686"/>
            <a:ext cx="2013860" cy="1169551"/>
          </a:xfrm>
          <a:prstGeom prst="rect">
            <a:avLst/>
          </a:prstGeom>
          <a:solidFill>
            <a:schemeClr val="bg1"/>
          </a:solidFill>
        </p:spPr>
        <p:txBody>
          <a:bodyPr wrap="square" rtlCol="0">
            <a:spAutoFit/>
          </a:bodyPr>
          <a:lstStyle/>
          <a:p>
            <a:r>
              <a:rPr lang="en-US" sz="2600" b="1" dirty="0" smtClean="0">
                <a:latin typeface="Arial" panose="020B0604020202020204" pitchFamily="34" charset="0"/>
                <a:cs typeface="Arial" panose="020B0604020202020204" pitchFamily="34" charset="0"/>
              </a:rPr>
              <a:t>For Sale</a:t>
            </a:r>
          </a:p>
          <a:p>
            <a:r>
              <a:rPr lang="en-US" b="1" dirty="0" smtClean="0">
                <a:latin typeface="Arial" panose="020B0604020202020204" pitchFamily="34" charset="0"/>
                <a:cs typeface="Arial" panose="020B0604020202020204" pitchFamily="34" charset="0"/>
              </a:rPr>
              <a:t>$1 million</a:t>
            </a:r>
          </a:p>
          <a:p>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813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prices respond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7988" y="474322"/>
            <a:ext cx="6584383" cy="6584383"/>
          </a:xfrm>
        </p:spPr>
      </p:pic>
      <p:sp>
        <p:nvSpPr>
          <p:cNvPr id="5" name="TextBox 4"/>
          <p:cNvSpPr txBox="1"/>
          <p:nvPr/>
        </p:nvSpPr>
        <p:spPr>
          <a:xfrm>
            <a:off x="4321626" y="1839686"/>
            <a:ext cx="2013860" cy="1323439"/>
          </a:xfrm>
          <a:prstGeom prst="rect">
            <a:avLst/>
          </a:prstGeom>
          <a:solidFill>
            <a:schemeClr val="bg1"/>
          </a:solidFill>
        </p:spPr>
        <p:txBody>
          <a:bodyPr wrap="square" rtlCol="0">
            <a:spAutoFit/>
          </a:bodyPr>
          <a:lstStyle/>
          <a:p>
            <a:r>
              <a:rPr lang="en-US" sz="2600" b="1" dirty="0" smtClean="0">
                <a:latin typeface="Arial" panose="020B0604020202020204" pitchFamily="34" charset="0"/>
                <a:cs typeface="Arial" panose="020B0604020202020204" pitchFamily="34" charset="0"/>
              </a:rPr>
              <a:t>For Sale</a:t>
            </a:r>
          </a:p>
          <a:p>
            <a:r>
              <a:rPr lang="en-US" b="1" dirty="0" smtClean="0">
                <a:latin typeface="Arial" panose="020B0604020202020204" pitchFamily="34" charset="0"/>
                <a:cs typeface="Arial" panose="020B0604020202020204" pitchFamily="34" charset="0"/>
              </a:rPr>
              <a:t>$</a:t>
            </a:r>
            <a:r>
              <a:rPr lang="en-US" b="1" strike="sngStrike" dirty="0" smtClean="0">
                <a:latin typeface="Arial" panose="020B0604020202020204" pitchFamily="34" charset="0"/>
                <a:cs typeface="Arial" panose="020B0604020202020204" pitchFamily="34" charset="0"/>
              </a:rPr>
              <a:t>1</a:t>
            </a:r>
            <a:r>
              <a:rPr lang="en-US" b="1" dirty="0" smtClean="0">
                <a:latin typeface="Arial" panose="020B0604020202020204" pitchFamily="34" charset="0"/>
                <a:cs typeface="Arial" panose="020B0604020202020204" pitchFamily="34" charset="0"/>
              </a:rPr>
              <a:t> </a:t>
            </a:r>
            <a:r>
              <a:rPr lang="en-US" b="1" strike="sngStrike" dirty="0">
                <a:latin typeface="Arial" panose="020B0604020202020204" pitchFamily="34" charset="0"/>
                <a:cs typeface="Arial" panose="020B0604020202020204" pitchFamily="34" charset="0"/>
              </a:rPr>
              <a:t>million</a:t>
            </a:r>
            <a:r>
              <a:rPr lang="en-US" b="1" dirty="0" smtClean="0">
                <a:latin typeface="Arial" panose="020B0604020202020204" pitchFamily="34" charset="0"/>
                <a:cs typeface="Arial" panose="020B0604020202020204" pitchFamily="34" charset="0"/>
              </a:rPr>
              <a:t>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$2 million</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80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prices respond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7988" y="474322"/>
            <a:ext cx="6584383" cy="6584383"/>
          </a:xfrm>
        </p:spPr>
      </p:pic>
      <p:sp>
        <p:nvSpPr>
          <p:cNvPr id="5" name="TextBox 4"/>
          <p:cNvSpPr txBox="1"/>
          <p:nvPr/>
        </p:nvSpPr>
        <p:spPr>
          <a:xfrm>
            <a:off x="4321626" y="1839686"/>
            <a:ext cx="2013860" cy="1323439"/>
          </a:xfrm>
          <a:prstGeom prst="rect">
            <a:avLst/>
          </a:prstGeom>
          <a:solidFill>
            <a:schemeClr val="bg1"/>
          </a:solidFill>
        </p:spPr>
        <p:txBody>
          <a:bodyPr wrap="square" rtlCol="0">
            <a:spAutoFit/>
          </a:bodyPr>
          <a:lstStyle/>
          <a:p>
            <a:r>
              <a:rPr lang="en-US" sz="2600" b="1" dirty="0" smtClean="0">
                <a:latin typeface="Arial" panose="020B0604020202020204" pitchFamily="34" charset="0"/>
                <a:cs typeface="Arial" panose="020B0604020202020204" pitchFamily="34" charset="0"/>
              </a:rPr>
              <a:t>For Sale</a:t>
            </a:r>
          </a:p>
          <a:p>
            <a:r>
              <a:rPr lang="en-US" b="1" strike="sngStrike" dirty="0" smtClean="0">
                <a:latin typeface="Arial" panose="020B0604020202020204" pitchFamily="34" charset="0"/>
                <a:cs typeface="Arial" panose="020B0604020202020204" pitchFamily="34" charset="0"/>
              </a:rPr>
              <a:t>$1</a:t>
            </a:r>
            <a:r>
              <a:rPr lang="en-US" b="1" strike="sngStrike" dirty="0">
                <a:latin typeface="Arial" panose="020B0604020202020204" pitchFamily="34" charset="0"/>
                <a:cs typeface="Arial" panose="020B0604020202020204" pitchFamily="34" charset="0"/>
              </a:rPr>
              <a:t> million</a:t>
            </a:r>
            <a:r>
              <a:rPr lang="en-US" b="1" strike="sngStrike" dirty="0" smtClean="0">
                <a:latin typeface="Arial" panose="020B0604020202020204" pitchFamily="34" charset="0"/>
                <a:cs typeface="Arial" panose="020B0604020202020204" pitchFamily="34" charset="0"/>
              </a:rPr>
              <a:t> </a:t>
            </a:r>
            <a:br>
              <a:rPr lang="en-US" b="1" strike="sngStrike" dirty="0" smtClean="0">
                <a:latin typeface="Arial" panose="020B0604020202020204" pitchFamily="34" charset="0"/>
                <a:cs typeface="Arial" panose="020B0604020202020204" pitchFamily="34" charset="0"/>
              </a:rPr>
            </a:br>
            <a:r>
              <a:rPr lang="en-US" b="1" strike="sngStrike" dirty="0" smtClean="0">
                <a:latin typeface="Arial" panose="020B0604020202020204" pitchFamily="34" charset="0"/>
                <a:cs typeface="Arial" panose="020B0604020202020204" pitchFamily="34" charset="0"/>
              </a:rPr>
              <a:t>$2 million</a:t>
            </a:r>
          </a:p>
          <a:p>
            <a:r>
              <a:rPr lang="en-US" b="1" dirty="0" smtClean="0">
                <a:latin typeface="Arial" panose="020B0604020202020204" pitchFamily="34" charset="0"/>
                <a:cs typeface="Arial" panose="020B0604020202020204" pitchFamily="34" charset="0"/>
              </a:rPr>
              <a:t>$.5 million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264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58410" y="156072"/>
            <a:ext cx="9296797" cy="60208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65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5475"/>
            <a:ext cx="12192000" cy="8134773"/>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5685" y="4148560"/>
            <a:ext cx="10515600" cy="4351338"/>
          </a:xfrm>
        </p:spPr>
        <p:txBody>
          <a:bodyPr/>
          <a:lstStyle/>
          <a:p>
            <a:pPr marL="0" indent="0" algn="ctr">
              <a:buNone/>
            </a:pPr>
            <a:r>
              <a:rPr lang="en-US" sz="5400" dirty="0" smtClean="0">
                <a:ln>
                  <a:solidFill>
                    <a:schemeClr val="bg1">
                      <a:lumMod val="75000"/>
                    </a:schemeClr>
                  </a:solidFill>
                </a:ln>
                <a:solidFill>
                  <a:schemeClr val="bg1"/>
                </a:solidFill>
              </a:rPr>
              <a:t>Lesson 3: </a:t>
            </a:r>
          </a:p>
          <a:p>
            <a:pPr marL="0" indent="0" algn="ctr">
              <a:buNone/>
            </a:pPr>
            <a:r>
              <a:rPr lang="en-US" sz="5400" dirty="0" smtClean="0">
                <a:ln>
                  <a:solidFill>
                    <a:schemeClr val="bg1">
                      <a:lumMod val="75000"/>
                    </a:schemeClr>
                  </a:solidFill>
                </a:ln>
                <a:solidFill>
                  <a:schemeClr val="bg1"/>
                </a:solidFill>
              </a:rPr>
              <a:t>Focus on bad actors</a:t>
            </a:r>
          </a:p>
          <a:p>
            <a:endParaRPr lang="en-US" dirty="0"/>
          </a:p>
        </p:txBody>
      </p:sp>
    </p:spTree>
    <p:extLst>
      <p:ext uri="{BB962C8B-B14F-4D97-AF65-F5344CB8AC3E}">
        <p14:creationId xmlns:p14="http://schemas.microsoft.com/office/powerpoint/2010/main" val="1022938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458410" y="156072"/>
            <a:ext cx="9296797" cy="60208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162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38223" y="-3406238"/>
            <a:ext cx="8191144" cy="1231641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5995" y="3141241"/>
            <a:ext cx="10515600" cy="4351338"/>
          </a:xfrm>
        </p:spPr>
        <p:txBody>
          <a:bodyPr/>
          <a:lstStyle/>
          <a:p>
            <a:pPr marL="0" indent="0" algn="ctr">
              <a:buNone/>
            </a:pPr>
            <a:endParaRPr lang="en-US" sz="5400" dirty="0" smtClean="0"/>
          </a:p>
          <a:p>
            <a:pPr marL="0" indent="0" algn="ctr">
              <a:buNone/>
            </a:pPr>
            <a:r>
              <a:rPr lang="en-US" sz="5400" dirty="0" smtClean="0"/>
              <a:t>Lesson 1: Affordable housing impact fees make affordable housing happen</a:t>
            </a:r>
          </a:p>
          <a:p>
            <a:endParaRPr lang="en-US" dirty="0"/>
          </a:p>
        </p:txBody>
      </p:sp>
    </p:spTree>
    <p:extLst>
      <p:ext uri="{BB962C8B-B14F-4D97-AF65-F5344CB8AC3E}">
        <p14:creationId xmlns:p14="http://schemas.microsoft.com/office/powerpoint/2010/main" val="1330923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16" t="15662" r="-561" b="-412"/>
          <a:stretch/>
        </p:blipFill>
        <p:spPr>
          <a:xfrm>
            <a:off x="-118188" y="0"/>
            <a:ext cx="12428375" cy="7828384"/>
          </a:xfrm>
        </p:spPr>
      </p:pic>
      <p:sp>
        <p:nvSpPr>
          <p:cNvPr id="6" name="Title 1"/>
          <p:cNvSpPr txBox="1">
            <a:spLocks/>
          </p:cNvSpPr>
          <p:nvPr/>
        </p:nvSpPr>
        <p:spPr>
          <a:xfrm>
            <a:off x="1794075" y="3190079"/>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ln>
                  <a:solidFill>
                    <a:schemeClr val="bg2">
                      <a:lumMod val="25000"/>
                    </a:schemeClr>
                  </a:solidFill>
                </a:ln>
                <a:solidFill>
                  <a:schemeClr val="bg1"/>
                </a:solidFill>
                <a:latin typeface="Calibri" panose="020F0502020204030204" pitchFamily="34" charset="0"/>
                <a:cs typeface="Calibri" panose="020F0502020204030204" pitchFamily="34" charset="0"/>
              </a:rPr>
              <a:t>Thank you</a:t>
            </a:r>
          </a:p>
          <a:p>
            <a:pPr algn="ctr"/>
            <a:endParaRPr lang="en-US" b="1" dirty="0">
              <a:ln>
                <a:solidFill>
                  <a:schemeClr val="bg2">
                    <a:lumMod val="25000"/>
                  </a:schemeClr>
                </a:solidFill>
              </a:ln>
              <a:solidFill>
                <a:schemeClr val="bg1"/>
              </a:solidFill>
              <a:latin typeface="Calibri" panose="020F0502020204030204" pitchFamily="34" charset="0"/>
              <a:cs typeface="Calibri" panose="020F0502020204030204" pitchFamily="34" charset="0"/>
            </a:endParaRPr>
          </a:p>
          <a:p>
            <a:pPr algn="ctr"/>
            <a:r>
              <a:rPr lang="en-US" sz="2400" b="1" dirty="0" smtClean="0">
                <a:ln>
                  <a:solidFill>
                    <a:schemeClr val="bg2">
                      <a:lumMod val="25000"/>
                    </a:schemeClr>
                  </a:solidFill>
                </a:ln>
                <a:solidFill>
                  <a:schemeClr val="bg1"/>
                </a:solidFill>
                <a:latin typeface="Calibri" panose="020F0502020204030204" pitchFamily="34" charset="0"/>
                <a:cs typeface="Calibri" panose="020F0502020204030204" pitchFamily="34" charset="0"/>
              </a:rPr>
              <a:t>Joshua Abrams</a:t>
            </a:r>
          </a:p>
          <a:p>
            <a:pPr algn="ctr"/>
            <a:r>
              <a:rPr lang="en-US" sz="2400" b="1" dirty="0" smtClean="0">
                <a:ln>
                  <a:solidFill>
                    <a:schemeClr val="bg2">
                      <a:lumMod val="25000"/>
                    </a:schemeClr>
                  </a:solidFill>
                </a:ln>
                <a:solidFill>
                  <a:schemeClr val="bg1"/>
                </a:solidFill>
                <a:latin typeface="Calibri" panose="020F0502020204030204" pitchFamily="34" charset="0"/>
                <a:cs typeface="Calibri" panose="020F0502020204030204" pitchFamily="34" charset="0"/>
              </a:rPr>
              <a:t>abrams@bdplanning.com</a:t>
            </a:r>
            <a:endParaRPr lang="en-US" sz="2400" b="1" dirty="0">
              <a:ln>
                <a:solidFill>
                  <a:schemeClr val="bg2">
                    <a:lumMod val="25000"/>
                  </a:schemeClr>
                </a:solidFill>
              </a:ln>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44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2488" y="3584976"/>
            <a:ext cx="2468894" cy="2468894"/>
          </a:xfrm>
        </p:spPr>
      </p:pic>
      <p:sp>
        <p:nvSpPr>
          <p:cNvPr id="8" name="TextBox 7"/>
          <p:cNvSpPr txBox="1"/>
          <p:nvPr/>
        </p:nvSpPr>
        <p:spPr>
          <a:xfrm>
            <a:off x="650902" y="5558587"/>
            <a:ext cx="3138295" cy="369332"/>
          </a:xfrm>
          <a:prstGeom prst="rect">
            <a:avLst/>
          </a:prstGeom>
          <a:noFill/>
        </p:spPr>
        <p:txBody>
          <a:bodyPr wrap="none" rtlCol="0">
            <a:spAutoFit/>
          </a:bodyPr>
          <a:lstStyle/>
          <a:p>
            <a:r>
              <a:rPr lang="en-US" dirty="0" smtClean="0"/>
              <a:t>New Market Rate Development</a:t>
            </a:r>
            <a:endParaRPr lang="en-US" dirty="0"/>
          </a:p>
        </p:txBody>
      </p:sp>
    </p:spTree>
    <p:extLst>
      <p:ext uri="{BB962C8B-B14F-4D97-AF65-F5344CB8AC3E}">
        <p14:creationId xmlns:p14="http://schemas.microsoft.com/office/powerpoint/2010/main" val="1348170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2488" y="3584976"/>
            <a:ext cx="2468894" cy="246889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432" y="3889093"/>
            <a:ext cx="1989881" cy="1989881"/>
          </a:xfrm>
          <a:prstGeom prst="rect">
            <a:avLst/>
          </a:prstGeom>
        </p:spPr>
      </p:pic>
      <p:sp>
        <p:nvSpPr>
          <p:cNvPr id="8" name="TextBox 7"/>
          <p:cNvSpPr txBox="1"/>
          <p:nvPr/>
        </p:nvSpPr>
        <p:spPr>
          <a:xfrm>
            <a:off x="650902" y="5558587"/>
            <a:ext cx="3138295" cy="369332"/>
          </a:xfrm>
          <a:prstGeom prst="rect">
            <a:avLst/>
          </a:prstGeom>
          <a:noFill/>
        </p:spPr>
        <p:txBody>
          <a:bodyPr wrap="none" rtlCol="0">
            <a:spAutoFit/>
          </a:bodyPr>
          <a:lstStyle/>
          <a:p>
            <a:r>
              <a:rPr lang="en-US" dirty="0" smtClean="0"/>
              <a:t>New Market Rate Development</a:t>
            </a:r>
            <a:endParaRPr lang="en-US" dirty="0"/>
          </a:p>
        </p:txBody>
      </p:sp>
      <p:sp>
        <p:nvSpPr>
          <p:cNvPr id="9" name="TextBox 8"/>
          <p:cNvSpPr txBox="1"/>
          <p:nvPr/>
        </p:nvSpPr>
        <p:spPr>
          <a:xfrm>
            <a:off x="8218025" y="5509642"/>
            <a:ext cx="3349058" cy="369332"/>
          </a:xfrm>
          <a:prstGeom prst="rect">
            <a:avLst/>
          </a:prstGeom>
          <a:noFill/>
        </p:spPr>
        <p:txBody>
          <a:bodyPr wrap="none" rtlCol="0">
            <a:spAutoFit/>
          </a:bodyPr>
          <a:lstStyle/>
          <a:p>
            <a:r>
              <a:rPr lang="en-US" dirty="0" smtClean="0"/>
              <a:t>Trust Fund for Affordable Housing</a:t>
            </a:r>
            <a:endParaRPr lang="en-US" dirty="0"/>
          </a:p>
        </p:txBody>
      </p:sp>
    </p:spTree>
    <p:extLst>
      <p:ext uri="{BB962C8B-B14F-4D97-AF65-F5344CB8AC3E}">
        <p14:creationId xmlns:p14="http://schemas.microsoft.com/office/powerpoint/2010/main" val="1169770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2488" y="3584976"/>
            <a:ext cx="2468894" cy="246889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432" y="3889093"/>
            <a:ext cx="1989881" cy="1989881"/>
          </a:xfrm>
          <a:prstGeom prst="rect">
            <a:avLst/>
          </a:prstGeom>
        </p:spPr>
      </p:pic>
      <p:sp>
        <p:nvSpPr>
          <p:cNvPr id="6" name="TextBox 5"/>
          <p:cNvSpPr txBox="1"/>
          <p:nvPr/>
        </p:nvSpPr>
        <p:spPr>
          <a:xfrm>
            <a:off x="8218025" y="5509642"/>
            <a:ext cx="3349058" cy="369332"/>
          </a:xfrm>
          <a:prstGeom prst="rect">
            <a:avLst/>
          </a:prstGeom>
          <a:noFill/>
        </p:spPr>
        <p:txBody>
          <a:bodyPr wrap="none" rtlCol="0">
            <a:spAutoFit/>
          </a:bodyPr>
          <a:lstStyle/>
          <a:p>
            <a:r>
              <a:rPr lang="en-US" dirty="0" smtClean="0"/>
              <a:t>Trust Fund for Affordable Housing</a:t>
            </a:r>
            <a:endParaRPr lang="en-US" dirty="0"/>
          </a:p>
        </p:txBody>
      </p:sp>
      <p:pic>
        <p:nvPicPr>
          <p:cNvPr id="7" name="Picture 6"/>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43200" y="4190035"/>
            <a:ext cx="948159" cy="948159"/>
          </a:xfrm>
          <a:prstGeom prst="rect">
            <a:avLst/>
          </a:prstGeom>
        </p:spPr>
      </p:pic>
      <p:sp>
        <p:nvSpPr>
          <p:cNvPr id="8" name="TextBox 7"/>
          <p:cNvSpPr txBox="1"/>
          <p:nvPr/>
        </p:nvSpPr>
        <p:spPr>
          <a:xfrm>
            <a:off x="650902" y="5558587"/>
            <a:ext cx="3138295" cy="369332"/>
          </a:xfrm>
          <a:prstGeom prst="rect">
            <a:avLst/>
          </a:prstGeom>
          <a:noFill/>
        </p:spPr>
        <p:txBody>
          <a:bodyPr wrap="none" rtlCol="0">
            <a:spAutoFit/>
          </a:bodyPr>
          <a:lstStyle/>
          <a:p>
            <a:r>
              <a:rPr lang="en-US" dirty="0" smtClean="0"/>
              <a:t>New Market Rate Development</a:t>
            </a:r>
            <a:endParaRPr lang="en-US" dirty="0"/>
          </a:p>
        </p:txBody>
      </p:sp>
      <p:grpSp>
        <p:nvGrpSpPr>
          <p:cNvPr id="9" name="Group 8"/>
          <p:cNvGrpSpPr/>
          <p:nvPr/>
        </p:nvGrpSpPr>
        <p:grpSpPr>
          <a:xfrm>
            <a:off x="7869853" y="2980514"/>
            <a:ext cx="1817157" cy="1817157"/>
            <a:chOff x="8951155" y="2355355"/>
            <a:chExt cx="1817157" cy="1817157"/>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1155" y="2355355"/>
              <a:ext cx="1817157" cy="1817157"/>
            </a:xfrm>
            <a:prstGeom prst="rect">
              <a:avLst/>
            </a:prstGeom>
          </p:spPr>
        </p:pic>
        <p:sp>
          <p:nvSpPr>
            <p:cNvPr id="3" name="TextBox 2"/>
            <p:cNvSpPr txBox="1"/>
            <p:nvPr/>
          </p:nvSpPr>
          <p:spPr>
            <a:xfrm>
              <a:off x="9697170" y="2709487"/>
              <a:ext cx="990600" cy="369332"/>
            </a:xfrm>
            <a:prstGeom prst="rect">
              <a:avLst/>
            </a:prstGeom>
            <a:noFill/>
          </p:spPr>
          <p:txBody>
            <a:bodyPr wrap="square" rtlCol="0">
              <a:spAutoFit/>
            </a:bodyPr>
            <a:lstStyle/>
            <a:p>
              <a:r>
                <a:rPr lang="en-US" dirty="0" smtClean="0"/>
                <a:t>RFP</a:t>
              </a:r>
              <a:endParaRPr lang="en-US" dirty="0"/>
            </a:p>
          </p:txBody>
        </p:sp>
      </p:grpSp>
    </p:spTree>
    <p:extLst>
      <p:ext uri="{BB962C8B-B14F-4D97-AF65-F5344CB8AC3E}">
        <p14:creationId xmlns:p14="http://schemas.microsoft.com/office/powerpoint/2010/main" val="3863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08333E-6 -2.59259E-6 L 0.13841 -0.05185 C 0.16719 -0.06365 0.21055 -0.0699 0.25599 -0.0699 C 0.30768 -0.0699 0.34909 -0.06365 0.37787 -0.05185 L 0.51641 -2.59259E-6 " pathEditMode="relative" rAng="0" ptsTypes="AAAAA">
                                      <p:cBhvr>
                                        <p:cTn id="6" dur="2000" fill="hold"/>
                                        <p:tgtEl>
                                          <p:spTgt spid="7"/>
                                        </p:tgtEl>
                                        <p:attrNameLst>
                                          <p:attrName>ppt_x</p:attrName>
                                          <p:attrName>ppt_y</p:attrName>
                                        </p:attrNameLst>
                                      </p:cBhvr>
                                      <p:rCtr x="25820" y="-3495"/>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2488" y="3584976"/>
            <a:ext cx="2468894" cy="246889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432" y="3889093"/>
            <a:ext cx="1989881" cy="1989881"/>
          </a:xfrm>
          <a:prstGeom prst="rect">
            <a:avLst/>
          </a:prstGeom>
        </p:spPr>
      </p:pic>
      <p:sp>
        <p:nvSpPr>
          <p:cNvPr id="6" name="TextBox 5"/>
          <p:cNvSpPr txBox="1"/>
          <p:nvPr/>
        </p:nvSpPr>
        <p:spPr>
          <a:xfrm>
            <a:off x="8218025" y="5509642"/>
            <a:ext cx="3349058" cy="369332"/>
          </a:xfrm>
          <a:prstGeom prst="rect">
            <a:avLst/>
          </a:prstGeom>
          <a:noFill/>
        </p:spPr>
        <p:txBody>
          <a:bodyPr wrap="none" rtlCol="0">
            <a:spAutoFit/>
          </a:bodyPr>
          <a:lstStyle/>
          <a:p>
            <a:r>
              <a:rPr lang="en-US" dirty="0" smtClean="0"/>
              <a:t>Trust Fund for Affordable Housing</a:t>
            </a:r>
            <a:endParaRPr lang="en-US" dirty="0"/>
          </a:p>
        </p:txBody>
      </p:sp>
      <p:sp>
        <p:nvSpPr>
          <p:cNvPr id="8" name="TextBox 7"/>
          <p:cNvSpPr txBox="1"/>
          <p:nvPr/>
        </p:nvSpPr>
        <p:spPr>
          <a:xfrm>
            <a:off x="650902" y="5558587"/>
            <a:ext cx="3138295" cy="369332"/>
          </a:xfrm>
          <a:prstGeom prst="rect">
            <a:avLst/>
          </a:prstGeom>
          <a:noFill/>
        </p:spPr>
        <p:txBody>
          <a:bodyPr wrap="none" rtlCol="0">
            <a:spAutoFit/>
          </a:bodyPr>
          <a:lstStyle/>
          <a:p>
            <a:r>
              <a:rPr lang="en-US" dirty="0" smtClean="0"/>
              <a:t>New Market Rate Development</a:t>
            </a:r>
            <a:endParaRPr lang="en-US" dirty="0"/>
          </a:p>
        </p:txBody>
      </p:sp>
      <p:pic>
        <p:nvPicPr>
          <p:cNvPr id="9" name="Picture 8"/>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24890" y="937369"/>
            <a:ext cx="1219200" cy="1219200"/>
          </a:xfrm>
          <a:prstGeom prst="rect">
            <a:avLst/>
          </a:prstGeom>
        </p:spPr>
      </p:pic>
      <p:sp>
        <p:nvSpPr>
          <p:cNvPr id="10" name="TextBox 9"/>
          <p:cNvSpPr txBox="1"/>
          <p:nvPr/>
        </p:nvSpPr>
        <p:spPr>
          <a:xfrm>
            <a:off x="4140788" y="2156569"/>
            <a:ext cx="1987404" cy="369332"/>
          </a:xfrm>
          <a:prstGeom prst="rect">
            <a:avLst/>
          </a:prstGeom>
          <a:noFill/>
        </p:spPr>
        <p:txBody>
          <a:bodyPr wrap="none" rtlCol="0">
            <a:spAutoFit/>
          </a:bodyPr>
          <a:lstStyle/>
          <a:p>
            <a:r>
              <a:rPr lang="en-US" dirty="0" smtClean="0"/>
              <a:t>Affordable Housing</a:t>
            </a:r>
            <a:endParaRPr lang="en-US" dirty="0"/>
          </a:p>
        </p:txBody>
      </p:sp>
      <p:pic>
        <p:nvPicPr>
          <p:cNvPr id="11" name="Picture 10"/>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78409" y="4032880"/>
            <a:ext cx="948159" cy="948159"/>
          </a:xfrm>
          <a:prstGeom prst="rect">
            <a:avLst/>
          </a:prstGeom>
        </p:spPr>
      </p:pic>
      <p:pic>
        <p:nvPicPr>
          <p:cNvPr id="12" name="Picture 11"/>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004" y="215373"/>
            <a:ext cx="1219200" cy="1219200"/>
          </a:xfrm>
          <a:prstGeom prst="rect">
            <a:avLst/>
          </a:prstGeom>
        </p:spPr>
      </p:pic>
      <p:sp>
        <p:nvSpPr>
          <p:cNvPr id="13" name="TextBox 12"/>
          <p:cNvSpPr txBox="1"/>
          <p:nvPr/>
        </p:nvSpPr>
        <p:spPr>
          <a:xfrm>
            <a:off x="650902" y="1434573"/>
            <a:ext cx="1987404" cy="369332"/>
          </a:xfrm>
          <a:prstGeom prst="rect">
            <a:avLst/>
          </a:prstGeom>
          <a:noFill/>
        </p:spPr>
        <p:txBody>
          <a:bodyPr wrap="none" rtlCol="0">
            <a:spAutoFit/>
          </a:bodyPr>
          <a:lstStyle/>
          <a:p>
            <a:r>
              <a:rPr lang="en-US" dirty="0" smtClean="0"/>
              <a:t>Affordable Housing</a:t>
            </a:r>
            <a:endParaRPr lang="en-US" dirty="0"/>
          </a:p>
        </p:txBody>
      </p:sp>
      <p:pic>
        <p:nvPicPr>
          <p:cNvPr id="14" name="Picture 13"/>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26568" y="191260"/>
            <a:ext cx="1219200" cy="1219200"/>
          </a:xfrm>
          <a:prstGeom prst="rect">
            <a:avLst/>
          </a:prstGeom>
        </p:spPr>
      </p:pic>
      <p:sp>
        <p:nvSpPr>
          <p:cNvPr id="15" name="TextBox 14"/>
          <p:cNvSpPr txBox="1"/>
          <p:nvPr/>
        </p:nvSpPr>
        <p:spPr>
          <a:xfrm>
            <a:off x="9642466" y="1410460"/>
            <a:ext cx="1987404" cy="369332"/>
          </a:xfrm>
          <a:prstGeom prst="rect">
            <a:avLst/>
          </a:prstGeom>
          <a:noFill/>
        </p:spPr>
        <p:txBody>
          <a:bodyPr wrap="none" rtlCol="0">
            <a:spAutoFit/>
          </a:bodyPr>
          <a:lstStyle/>
          <a:p>
            <a:r>
              <a:rPr lang="en-US" dirty="0" smtClean="0"/>
              <a:t>Affordable Housing</a:t>
            </a:r>
            <a:endParaRPr lang="en-US" dirty="0"/>
          </a:p>
        </p:txBody>
      </p:sp>
    </p:spTree>
    <p:extLst>
      <p:ext uri="{BB962C8B-B14F-4D97-AF65-F5344CB8AC3E}">
        <p14:creationId xmlns:p14="http://schemas.microsoft.com/office/powerpoint/2010/main" val="35465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16667E-7 1.11111E-6 L -0.08177 -0.14398 C -0.09857 -0.17477 -0.12669 -0.21343 -0.1582 -0.24954 C -0.19388 -0.29051 -0.22344 -0.31875 -0.24635 -0.33426 L -0.35391 -0.40857 " pathEditMode="relative" rAng="12780000" ptsTypes="AAAAA">
                                      <p:cBhvr>
                                        <p:cTn id="6" dur="2000" fill="hold"/>
                                        <p:tgtEl>
                                          <p:spTgt spid="11"/>
                                        </p:tgtEl>
                                        <p:attrNameLst>
                                          <p:attrName>ppt_x</p:attrName>
                                          <p:attrName>ppt_y</p:attrName>
                                        </p:attrNameLst>
                                      </p:cBhvr>
                                      <p:rCtr x="-16836" y="-22778"/>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2488" y="3584976"/>
            <a:ext cx="2468894" cy="246889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432" y="3889093"/>
            <a:ext cx="1989881" cy="1989881"/>
          </a:xfrm>
          <a:prstGeom prst="rect">
            <a:avLst/>
          </a:prstGeom>
        </p:spPr>
      </p:pic>
      <p:sp>
        <p:nvSpPr>
          <p:cNvPr id="6" name="TextBox 5"/>
          <p:cNvSpPr txBox="1"/>
          <p:nvPr/>
        </p:nvSpPr>
        <p:spPr>
          <a:xfrm>
            <a:off x="8218025" y="5509642"/>
            <a:ext cx="3349058" cy="369332"/>
          </a:xfrm>
          <a:prstGeom prst="rect">
            <a:avLst/>
          </a:prstGeom>
          <a:noFill/>
        </p:spPr>
        <p:txBody>
          <a:bodyPr wrap="none" rtlCol="0">
            <a:spAutoFit/>
          </a:bodyPr>
          <a:lstStyle/>
          <a:p>
            <a:r>
              <a:rPr lang="en-US" dirty="0" smtClean="0"/>
              <a:t>Trust Fund for Affordable Housing</a:t>
            </a:r>
            <a:endParaRPr lang="en-US" dirty="0"/>
          </a:p>
        </p:txBody>
      </p:sp>
      <p:sp>
        <p:nvSpPr>
          <p:cNvPr id="8" name="TextBox 7"/>
          <p:cNvSpPr txBox="1"/>
          <p:nvPr/>
        </p:nvSpPr>
        <p:spPr>
          <a:xfrm>
            <a:off x="650902" y="5558587"/>
            <a:ext cx="3138295" cy="369332"/>
          </a:xfrm>
          <a:prstGeom prst="rect">
            <a:avLst/>
          </a:prstGeom>
          <a:noFill/>
        </p:spPr>
        <p:txBody>
          <a:bodyPr wrap="none" rtlCol="0">
            <a:spAutoFit/>
          </a:bodyPr>
          <a:lstStyle/>
          <a:p>
            <a:r>
              <a:rPr lang="en-US" dirty="0" smtClean="0"/>
              <a:t>New Market Rate Development</a:t>
            </a:r>
            <a:endParaRPr lang="en-US" dirty="0"/>
          </a:p>
        </p:txBody>
      </p:sp>
      <p:pic>
        <p:nvPicPr>
          <p:cNvPr id="9" name="Picture 8"/>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24890" y="937369"/>
            <a:ext cx="1219200" cy="1219200"/>
          </a:xfrm>
          <a:prstGeom prst="rect">
            <a:avLst/>
          </a:prstGeom>
        </p:spPr>
      </p:pic>
      <p:sp>
        <p:nvSpPr>
          <p:cNvPr id="10" name="TextBox 9"/>
          <p:cNvSpPr txBox="1"/>
          <p:nvPr/>
        </p:nvSpPr>
        <p:spPr>
          <a:xfrm>
            <a:off x="4140788" y="2156569"/>
            <a:ext cx="1987404" cy="369332"/>
          </a:xfrm>
          <a:prstGeom prst="rect">
            <a:avLst/>
          </a:prstGeom>
          <a:noFill/>
        </p:spPr>
        <p:txBody>
          <a:bodyPr wrap="none" rtlCol="0">
            <a:spAutoFit/>
          </a:bodyPr>
          <a:lstStyle/>
          <a:p>
            <a:r>
              <a:rPr lang="en-US" dirty="0" smtClean="0"/>
              <a:t>Affordable Housing</a:t>
            </a:r>
            <a:endParaRPr lang="en-US" dirty="0"/>
          </a:p>
        </p:txBody>
      </p:sp>
      <p:pic>
        <p:nvPicPr>
          <p:cNvPr id="11" name="Picture 10"/>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59819" y="1228124"/>
            <a:ext cx="948159" cy="948159"/>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2" y="371727"/>
            <a:ext cx="1219200" cy="12192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5630" y="173875"/>
            <a:ext cx="1722284" cy="1722284"/>
          </a:xfrm>
          <a:prstGeom prst="rect">
            <a:avLst/>
          </a:prstGeom>
        </p:spPr>
      </p:pic>
      <p:sp>
        <p:nvSpPr>
          <p:cNvPr id="3" name="TextBox 2"/>
          <p:cNvSpPr txBox="1"/>
          <p:nvPr/>
        </p:nvSpPr>
        <p:spPr>
          <a:xfrm>
            <a:off x="438095" y="1510238"/>
            <a:ext cx="2340428" cy="369332"/>
          </a:xfrm>
          <a:prstGeom prst="rect">
            <a:avLst/>
          </a:prstGeom>
          <a:noFill/>
        </p:spPr>
        <p:txBody>
          <a:bodyPr wrap="square" rtlCol="0">
            <a:spAutoFit/>
          </a:bodyPr>
          <a:lstStyle/>
          <a:p>
            <a:r>
              <a:rPr lang="en-US" dirty="0" smtClean="0"/>
              <a:t>Private/philanthropic</a:t>
            </a:r>
            <a:endParaRPr lang="en-US" dirty="0"/>
          </a:p>
        </p:txBody>
      </p:sp>
      <p:sp>
        <p:nvSpPr>
          <p:cNvPr id="7" name="TextBox 6"/>
          <p:cNvSpPr txBox="1"/>
          <p:nvPr/>
        </p:nvSpPr>
        <p:spPr>
          <a:xfrm>
            <a:off x="9274629" y="1694904"/>
            <a:ext cx="2292454" cy="369332"/>
          </a:xfrm>
          <a:prstGeom prst="rect">
            <a:avLst/>
          </a:prstGeom>
          <a:noFill/>
        </p:spPr>
        <p:txBody>
          <a:bodyPr wrap="square" rtlCol="0">
            <a:spAutoFit/>
          </a:bodyPr>
          <a:lstStyle/>
          <a:p>
            <a:r>
              <a:rPr lang="en-US" dirty="0" smtClean="0"/>
              <a:t>Federal Tax Credits</a:t>
            </a:r>
            <a:endParaRPr lang="en-US" dirty="0"/>
          </a:p>
        </p:txBody>
      </p:sp>
      <p:pic>
        <p:nvPicPr>
          <p:cNvPr id="18" name="Picture 17"/>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67642" y="1736895"/>
            <a:ext cx="948159" cy="948159"/>
          </a:xfrm>
          <a:prstGeom prst="rect">
            <a:avLst/>
          </a:prstGeom>
        </p:spPr>
      </p:pic>
      <p:pic>
        <p:nvPicPr>
          <p:cNvPr id="15" name="Picture 1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81021" y="1228124"/>
            <a:ext cx="948159" cy="948159"/>
          </a:xfrm>
          <a:prstGeom prst="rect">
            <a:avLst/>
          </a:prstGeom>
        </p:spPr>
      </p:pic>
      <p:pic>
        <p:nvPicPr>
          <p:cNvPr id="19" name="Picture 18"/>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73287" y="729125"/>
            <a:ext cx="948159" cy="948159"/>
          </a:xfrm>
          <a:prstGeom prst="rect">
            <a:avLst/>
          </a:prstGeom>
        </p:spPr>
      </p:pic>
      <p:pic>
        <p:nvPicPr>
          <p:cNvPr id="20" name="Picture 19"/>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02757" y="1736894"/>
            <a:ext cx="948159" cy="948159"/>
          </a:xfrm>
          <a:prstGeom prst="rect">
            <a:avLst/>
          </a:prstGeom>
        </p:spPr>
      </p:pic>
      <p:pic>
        <p:nvPicPr>
          <p:cNvPr id="21" name="Picture 20"/>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02756" y="1203204"/>
            <a:ext cx="948159" cy="948159"/>
          </a:xfrm>
          <a:prstGeom prst="rect">
            <a:avLst/>
          </a:prstGeom>
        </p:spPr>
      </p:pic>
    </p:spTree>
    <p:extLst>
      <p:ext uri="{BB962C8B-B14F-4D97-AF65-F5344CB8AC3E}">
        <p14:creationId xmlns:p14="http://schemas.microsoft.com/office/powerpoint/2010/main" val="19240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38223" y="-3406238"/>
            <a:ext cx="8191144" cy="1231641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5995" y="3141241"/>
            <a:ext cx="10515600" cy="4351338"/>
          </a:xfrm>
        </p:spPr>
        <p:txBody>
          <a:bodyPr/>
          <a:lstStyle/>
          <a:p>
            <a:pPr marL="0" indent="0" algn="ctr">
              <a:buNone/>
            </a:pPr>
            <a:endParaRPr lang="en-US" sz="5400" dirty="0" smtClean="0"/>
          </a:p>
          <a:p>
            <a:pPr marL="0" indent="0" algn="ctr">
              <a:buNone/>
            </a:pPr>
            <a:r>
              <a:rPr lang="en-US" sz="5400" dirty="0" smtClean="0"/>
              <a:t>Lesson 1: Affordable housing impact fees make affordable housing happen</a:t>
            </a:r>
          </a:p>
          <a:p>
            <a:endParaRPr lang="en-US" dirty="0"/>
          </a:p>
        </p:txBody>
      </p:sp>
    </p:spTree>
    <p:extLst>
      <p:ext uri="{BB962C8B-B14F-4D97-AF65-F5344CB8AC3E}">
        <p14:creationId xmlns:p14="http://schemas.microsoft.com/office/powerpoint/2010/main" val="3080831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04" y="-1"/>
            <a:ext cx="12368504" cy="824566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150572"/>
            <a:ext cx="10515600" cy="4351338"/>
          </a:xfrm>
        </p:spPr>
        <p:txBody>
          <a:bodyPr/>
          <a:lstStyle/>
          <a:p>
            <a:pPr marL="0" indent="0" algn="ctr">
              <a:buNone/>
            </a:pPr>
            <a:endParaRPr lang="en-US" sz="5400" dirty="0" smtClean="0"/>
          </a:p>
          <a:p>
            <a:pPr marL="0" indent="0" algn="ctr">
              <a:buNone/>
            </a:pPr>
            <a:r>
              <a:rPr lang="en-US" sz="5400" dirty="0" smtClean="0"/>
              <a:t>Lesson 2: Generally, impact fees push down the price of developable land</a:t>
            </a:r>
          </a:p>
          <a:p>
            <a:endParaRPr lang="en-US" dirty="0"/>
          </a:p>
        </p:txBody>
      </p:sp>
    </p:spTree>
    <p:extLst>
      <p:ext uri="{BB962C8B-B14F-4D97-AF65-F5344CB8AC3E}">
        <p14:creationId xmlns:p14="http://schemas.microsoft.com/office/powerpoint/2010/main" val="2737695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773</Words>
  <Application>Microsoft Office PowerPoint</Application>
  <PresentationFormat>Widescreen</PresentationFormat>
  <Paragraphs>103</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Affordable Housing  Impact Fees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Sales Price - set by market</vt:lpstr>
      <vt:lpstr>Construction cost – set by market</vt:lpstr>
      <vt:lpstr>Profits targets – set by market</vt:lpstr>
      <vt:lpstr>Land prices respond</vt:lpstr>
      <vt:lpstr>Land prices respond</vt:lpstr>
      <vt:lpstr>Land prices respond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Abrams</dc:creator>
  <cp:lastModifiedBy>Joshua Abrams</cp:lastModifiedBy>
  <cp:revision>62</cp:revision>
  <dcterms:created xsi:type="dcterms:W3CDTF">2020-02-24T21:25:42Z</dcterms:created>
  <dcterms:modified xsi:type="dcterms:W3CDTF">2020-02-26T15:43:43Z</dcterms:modified>
</cp:coreProperties>
</file>