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0" r:id="rId4"/>
    <p:sldId id="268" r:id="rId5"/>
    <p:sldId id="266" r:id="rId6"/>
    <p:sldId id="257" r:id="rId7"/>
    <p:sldId id="259" r:id="rId8"/>
    <p:sldId id="271" r:id="rId9"/>
    <p:sldId id="263" r:id="rId10"/>
    <p:sldId id="269" r:id="rId11"/>
    <p:sldId id="261" r:id="rId12"/>
    <p:sldId id="265" r:id="rId13"/>
    <p:sldId id="262" r:id="rId14"/>
    <p:sldId id="264" r:id="rId15"/>
    <p:sldId id="272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902"/>
    <a:srgbClr val="FC6E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3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462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7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9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379063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4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29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6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7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872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877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9374053B-27D9-44BC-A090-95BF5842EB6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979EFBC-7770-4475-98C0-E5D7F050FB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104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f73b2c97-faca-41d2-b38f-b2d2ac7f2a0f@eurprd05.prod.outlook.co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mclitus@sta.ca.gov" TargetMode="External"/><Relationship Id="rId2" Type="http://schemas.openxmlformats.org/officeDocument/2006/relationships/hyperlink" Target="mailto:dkhalls@sta.c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59" y="1108868"/>
            <a:ext cx="6936329" cy="465842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125459" y="1168401"/>
            <a:ext cx="6936329" cy="4622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331604"/>
            <a:ext cx="7315199" cy="2098226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Solano County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Transportation 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 Fee (RTIF)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584700"/>
            <a:ext cx="7315199" cy="1086237"/>
          </a:xfrm>
        </p:spPr>
        <p:txBody>
          <a:bodyPr>
            <a:noAutofit/>
          </a:bodyPr>
          <a:lstStyle/>
          <a:p>
            <a:r>
              <a:rPr lang="en-US" sz="1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to:</a:t>
            </a:r>
          </a:p>
          <a:p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Governance And Finance Committee </a:t>
            </a:r>
          </a:p>
          <a:p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Housing Committee </a:t>
            </a:r>
          </a:p>
          <a:p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Local Government Committee </a:t>
            </a:r>
          </a:p>
          <a:p>
            <a:r>
              <a:rPr lang="en-US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Housing And Community Development Committee </a:t>
            </a:r>
          </a:p>
          <a:p>
            <a:r>
              <a:rPr lang="en-US" sz="17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McGuire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Wiener, </a:t>
            </a:r>
            <a:r>
              <a:rPr lang="en-US" sz="17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Aguiar</a:t>
            </a:r>
            <a:r>
              <a:rPr lang="en-US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-Curry, And Chiu, Chairs </a:t>
            </a:r>
          </a:p>
          <a:p>
            <a:r>
              <a:rPr lang="en-US" sz="17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7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26, 2020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11200" y="927100"/>
            <a:ext cx="0" cy="4178917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432800" y="1788454"/>
            <a:ext cx="0" cy="4178917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40018" y="867228"/>
            <a:ext cx="2108200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21400" y="5945599"/>
            <a:ext cx="2108200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TA Working for You Logo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5261" y="6273789"/>
            <a:ext cx="873477" cy="46668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58800" y="653698"/>
            <a:ext cx="2463800" cy="1005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06886" y="6100471"/>
            <a:ext cx="2463800" cy="10058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5300" y="653696"/>
            <a:ext cx="100584" cy="4498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72500" y="1702207"/>
            <a:ext cx="100584" cy="4498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95300" y="5151976"/>
            <a:ext cx="630159" cy="126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929640" y="1637909"/>
            <a:ext cx="1201660" cy="66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5432" t="32832" r="16050" b="40272"/>
          <a:stretch/>
        </p:blipFill>
        <p:spPr>
          <a:xfrm>
            <a:off x="5091474" y="5670301"/>
            <a:ext cx="886238" cy="375254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032" name="Picture 8" descr="Image result for bus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5" b="24605"/>
          <a:stretch/>
        </p:blipFill>
        <p:spPr bwMode="auto">
          <a:xfrm flipH="1">
            <a:off x="3074559" y="647357"/>
            <a:ext cx="1060701" cy="52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ik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38" y="5884233"/>
            <a:ext cx="684443" cy="6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01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11200"/>
          </a:xfrm>
        </p:spPr>
        <p:txBody>
          <a:bodyPr/>
          <a:lstStyle/>
          <a:p>
            <a:r>
              <a:rPr lang="en-US" dirty="0" smtClean="0"/>
              <a:t>RTIF Program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485900"/>
            <a:ext cx="5778501" cy="520489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Collected </a:t>
            </a:r>
            <a:r>
              <a:rPr lang="en-US" sz="2800" dirty="0"/>
              <a:t>over </a:t>
            </a:r>
            <a:r>
              <a:rPr lang="en-US" sz="2800" dirty="0" smtClean="0">
                <a:solidFill>
                  <a:schemeClr val="tx1"/>
                </a:solidFill>
              </a:rPr>
              <a:t>$7M </a:t>
            </a:r>
            <a:r>
              <a:rPr lang="en-US" sz="2800" dirty="0"/>
              <a:t>in </a:t>
            </a:r>
            <a:r>
              <a:rPr lang="en-US" sz="2800" dirty="0" smtClean="0"/>
              <a:t>6 </a:t>
            </a:r>
            <a:r>
              <a:rPr lang="en-US" sz="2800" dirty="0"/>
              <a:t>years of the program</a:t>
            </a:r>
          </a:p>
          <a:p>
            <a:r>
              <a:rPr lang="en-US" sz="2800" u="sng" dirty="0"/>
              <a:t>7</a:t>
            </a:r>
            <a:r>
              <a:rPr lang="en-US" sz="2800" u="sng" dirty="0" smtClean="0"/>
              <a:t> </a:t>
            </a:r>
            <a:r>
              <a:rPr lang="en-US" sz="2800" u="sng" dirty="0"/>
              <a:t>projects or phases have been </a:t>
            </a:r>
            <a:r>
              <a:rPr lang="en-US" sz="2800" u="sng" dirty="0" smtClean="0"/>
              <a:t>completed using RTIF funds</a:t>
            </a:r>
            <a:endParaRPr lang="en-US" sz="2800" u="sng" dirty="0"/>
          </a:p>
          <a:p>
            <a:r>
              <a:rPr lang="en-US" sz="2800" dirty="0"/>
              <a:t>3</a:t>
            </a:r>
            <a:r>
              <a:rPr lang="en-US" sz="2800" dirty="0" smtClean="0"/>
              <a:t> </a:t>
            </a:r>
            <a:r>
              <a:rPr lang="en-US" sz="2800" dirty="0"/>
              <a:t>projects are currently underway</a:t>
            </a:r>
          </a:p>
          <a:p>
            <a:r>
              <a:rPr lang="en-US" sz="2800" dirty="0" smtClean="0"/>
              <a:t>Estimated </a:t>
            </a:r>
            <a:r>
              <a:rPr lang="en-US" sz="3200" b="1" dirty="0"/>
              <a:t>$39M leveraged in regional and state </a:t>
            </a:r>
            <a:r>
              <a:rPr lang="en-US" sz="3200" b="1" dirty="0" smtClean="0"/>
              <a:t>funding</a:t>
            </a:r>
          </a:p>
          <a:p>
            <a:r>
              <a:rPr lang="en-US" sz="2800" dirty="0" smtClean="0"/>
              <a:t>In 2018, Solano County increased the RTIF component of the PFF from $1500 to $2500 per unit, </a:t>
            </a:r>
            <a:r>
              <a:rPr lang="en-US" sz="3200" b="1" dirty="0" smtClean="0"/>
              <a:t>without raising the overall PFF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496"/>
          <a:stretch/>
        </p:blipFill>
        <p:spPr>
          <a:xfrm>
            <a:off x="7041024" y="5054600"/>
            <a:ext cx="1946607" cy="1420296"/>
          </a:xfrm>
          <a:prstGeom prst="rect">
            <a:avLst/>
          </a:prstGeom>
        </p:spPr>
      </p:pic>
      <p:pic>
        <p:nvPicPr>
          <p:cNvPr id="3076" name="Picture 4" descr="Image result for construction h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48" y="3363105"/>
            <a:ext cx="1587500" cy="128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ibbon cutting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3" t="17624" r="20074" b="38404"/>
          <a:stretch/>
        </p:blipFill>
        <p:spPr bwMode="auto">
          <a:xfrm>
            <a:off x="6923775" y="1485900"/>
            <a:ext cx="1883246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3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93700"/>
            <a:ext cx="7200900" cy="1016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Projects </a:t>
            </a:r>
            <a:r>
              <a:rPr lang="en-US" sz="3600" dirty="0" smtClean="0"/>
              <a:t>Advanced With RTIF Funding (Completed)</a:t>
            </a:r>
            <a:endParaRPr lang="en-US" sz="3600" dirty="0"/>
          </a:p>
        </p:txBody>
      </p:sp>
      <p:pic>
        <p:nvPicPr>
          <p:cNvPr id="5" name="Picture 4" descr="C:\Users\rguerrero\Desktop\RTIF Photos\RTI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6"/>
          <a:stretch/>
        </p:blipFill>
        <p:spPr bwMode="auto">
          <a:xfrm>
            <a:off x="3733800" y="1905000"/>
            <a:ext cx="5410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0"/>
            <a:ext cx="3124200" cy="508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Jepson Parkway Phase </a:t>
            </a:r>
            <a:r>
              <a:rPr lang="en-US" sz="1800" dirty="0" smtClean="0"/>
              <a:t>1A (Vacaville)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Midway Rd Safety </a:t>
            </a:r>
            <a:r>
              <a:rPr lang="en-US" sz="1800" dirty="0" smtClean="0"/>
              <a:t>Improvements (County/Dixon)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Benicia Bus </a:t>
            </a:r>
            <a:r>
              <a:rPr lang="en-US" sz="1800" dirty="0" smtClean="0"/>
              <a:t>Hub (Benicia)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Green Valley </a:t>
            </a:r>
            <a:r>
              <a:rPr lang="en-US" sz="1800" dirty="0" smtClean="0"/>
              <a:t>Overcrossing (Fairfield)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SolanoExpress </a:t>
            </a:r>
            <a:r>
              <a:rPr lang="en-US" sz="1800" dirty="0" smtClean="0"/>
              <a:t>Bus </a:t>
            </a:r>
            <a:r>
              <a:rPr lang="en-US" sz="1800" dirty="0"/>
              <a:t>Stops at </a:t>
            </a:r>
            <a:r>
              <a:rPr lang="en-US" sz="1800" dirty="0" smtClean="0"/>
              <a:t>Solano Community College (Fairfield)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Church Rd Intersection </a:t>
            </a:r>
            <a:r>
              <a:rPr lang="en-US" sz="1800" dirty="0" smtClean="0"/>
              <a:t>Environmental (</a:t>
            </a:r>
            <a:r>
              <a:rPr lang="en-US" sz="1800" dirty="0"/>
              <a:t>R</a:t>
            </a:r>
            <a:r>
              <a:rPr lang="en-US" sz="1800" dirty="0" smtClean="0"/>
              <a:t>io Vista)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Fairgrounds Dr. SolanoExpress Bus </a:t>
            </a:r>
            <a:r>
              <a:rPr lang="en-US" sz="1800" dirty="0" smtClean="0"/>
              <a:t>Stops (Vallejo)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611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69882"/>
            <a:ext cx="3619500" cy="5080000"/>
          </a:xfrm>
        </p:spPr>
        <p:txBody>
          <a:bodyPr>
            <a:noAutofit/>
          </a:bodyPr>
          <a:lstStyle/>
          <a:p>
            <a:pPr>
              <a:buSzPct val="75000"/>
            </a:pPr>
            <a:r>
              <a:rPr lang="en-US" sz="2600" dirty="0"/>
              <a:t>Jepson Parkway Phase 1B </a:t>
            </a:r>
            <a:r>
              <a:rPr lang="en-US" sz="2600" dirty="0" smtClean="0"/>
              <a:t>(Vacaville)</a:t>
            </a:r>
            <a:endParaRPr lang="en-US" sz="2600" dirty="0"/>
          </a:p>
          <a:p>
            <a:pPr>
              <a:buSzPct val="75000"/>
            </a:pPr>
            <a:r>
              <a:rPr lang="en-US" sz="2600" dirty="0"/>
              <a:t>Jepson Parkway Phase 2A (</a:t>
            </a:r>
            <a:r>
              <a:rPr lang="en-US" sz="2600" dirty="0" smtClean="0"/>
              <a:t>Fairfield)</a:t>
            </a:r>
            <a:endParaRPr lang="en-US" sz="2600" dirty="0"/>
          </a:p>
          <a:p>
            <a:pPr>
              <a:buSzPct val="75000"/>
            </a:pPr>
            <a:r>
              <a:rPr lang="en-US" sz="2600" dirty="0"/>
              <a:t>SR 12 Complete Streets </a:t>
            </a:r>
            <a:r>
              <a:rPr lang="en-US" sz="2600" dirty="0" smtClean="0"/>
              <a:t>Project      (Rio Vista) 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6" name="Picture 5" descr="cid:f73b2c97-faca-41d2-b38f-b2d2ac7f2a0f@eurprd05.prod.outlook.com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3851" y="1776433"/>
            <a:ext cx="3124200" cy="2784098"/>
          </a:xfrm>
          <a:prstGeom prst="rect">
            <a:avLst/>
          </a:prstGeom>
          <a:noFill/>
          <a:ln>
            <a:noFill/>
          </a:ln>
          <a:effectLst>
            <a:outerShdw blurRad="635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902" y="4864435"/>
            <a:ext cx="2914141" cy="199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6915" y="4864435"/>
            <a:ext cx="2663070" cy="1848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036032" y="406053"/>
            <a:ext cx="7091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Projects Advanced With RTIF Funding </a:t>
            </a:r>
            <a:r>
              <a:rPr lang="en-US" sz="3600" dirty="0" smtClean="0"/>
              <a:t>(In Progress)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282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62000"/>
          </a:xfrm>
        </p:spPr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0" y="1447800"/>
            <a:ext cx="4267200" cy="51943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/>
              <a:t>Church Rd Intersection Environmental</a:t>
            </a:r>
          </a:p>
          <a:p>
            <a:pPr lvl="1"/>
            <a:r>
              <a:rPr lang="en-US" sz="2200" i="0" dirty="0"/>
              <a:t>Total Cost Estimate: $4.5M</a:t>
            </a:r>
          </a:p>
          <a:p>
            <a:pPr lvl="1"/>
            <a:r>
              <a:rPr lang="en-US" sz="2200" i="0" dirty="0"/>
              <a:t>Safety and operations </a:t>
            </a:r>
            <a:r>
              <a:rPr lang="en-US" sz="2200" i="0" dirty="0" smtClean="0"/>
              <a:t>project to provide access to development</a:t>
            </a:r>
            <a:endParaRPr lang="en-US" sz="2200" i="0" dirty="0"/>
          </a:p>
          <a:p>
            <a:pPr lvl="1"/>
            <a:r>
              <a:rPr lang="en-US" sz="2200" i="0" dirty="0"/>
              <a:t>ENV Document ($300k) funded through RTIF in 2018 </a:t>
            </a:r>
          </a:p>
          <a:p>
            <a:pPr lvl="1"/>
            <a:r>
              <a:rPr lang="en-US" sz="2200" i="0" dirty="0"/>
              <a:t>Caltrans agreed to </a:t>
            </a:r>
            <a:r>
              <a:rPr lang="en-US" sz="2200" i="0" dirty="0" smtClean="0"/>
              <a:t>STA’s request to include the </a:t>
            </a:r>
            <a:r>
              <a:rPr lang="en-US" sz="2200" i="0" dirty="0"/>
              <a:t>Church Rd </a:t>
            </a:r>
            <a:r>
              <a:rPr lang="en-US" sz="2200" i="0" dirty="0" smtClean="0"/>
              <a:t>project in </a:t>
            </a:r>
            <a:r>
              <a:rPr lang="en-US" sz="2200" i="0" dirty="0"/>
              <a:t>larger SR12 SHOPP project because project was ready for design </a:t>
            </a:r>
          </a:p>
          <a:p>
            <a:pPr lvl="1"/>
            <a:r>
              <a:rPr lang="en-US" sz="2200" i="0" dirty="0"/>
              <a:t>$300,000 Solano </a:t>
            </a:r>
            <a:r>
              <a:rPr lang="en-US" sz="2200" i="0" dirty="0" smtClean="0"/>
              <a:t>RTIF investment </a:t>
            </a:r>
            <a:r>
              <a:rPr lang="en-US" sz="2200" i="0" dirty="0"/>
              <a:t>resulted in </a:t>
            </a:r>
            <a:r>
              <a:rPr lang="en-US" sz="2400" b="1" i="0" dirty="0">
                <a:solidFill>
                  <a:srgbClr val="00B050"/>
                </a:solidFill>
              </a:rPr>
              <a:t>more than $4M in leveraging.</a:t>
            </a:r>
            <a:endParaRPr lang="en-US" b="1" i="0" dirty="0">
              <a:solidFill>
                <a:srgbClr val="00B05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2035923"/>
            <a:ext cx="4017612" cy="3243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6045" y="4270036"/>
            <a:ext cx="199765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Offset intersection with no turn lanes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87206" y="3619499"/>
            <a:ext cx="205273" cy="697718"/>
          </a:xfrm>
          <a:prstGeom prst="straightConnector1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5184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74700"/>
          </a:xfrm>
        </p:spPr>
        <p:txBody>
          <a:bodyPr/>
          <a:lstStyle/>
          <a:p>
            <a:r>
              <a:rPr lang="en-US" dirty="0"/>
              <a:t>Future </a:t>
            </a:r>
            <a:r>
              <a:rPr lang="en-US" dirty="0" smtClean="0"/>
              <a:t>RTIF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460500"/>
            <a:ext cx="7200900" cy="4406900"/>
          </a:xfrm>
        </p:spPr>
        <p:txBody>
          <a:bodyPr>
            <a:normAutofit/>
          </a:bodyPr>
          <a:lstStyle/>
          <a:p>
            <a:pPr>
              <a:buSzPct val="75000"/>
            </a:pPr>
            <a:r>
              <a:rPr lang="en-US" sz="2400" dirty="0"/>
              <a:t>Advance projects to make them competitive for grant </a:t>
            </a:r>
            <a:r>
              <a:rPr lang="en-US" sz="2400" dirty="0" smtClean="0"/>
              <a:t>funding for construction</a:t>
            </a:r>
            <a:endParaRPr lang="en-US" sz="2400" dirty="0"/>
          </a:p>
          <a:p>
            <a:pPr>
              <a:buSzPct val="75000"/>
            </a:pPr>
            <a:r>
              <a:rPr lang="en-US" sz="2400" dirty="0"/>
              <a:t>Leverage RTIF funding for regional and state grant match</a:t>
            </a:r>
          </a:p>
          <a:p>
            <a:pPr>
              <a:buSzPct val="75000"/>
            </a:pPr>
            <a:r>
              <a:rPr lang="en-US" sz="2400" dirty="0"/>
              <a:t>Focus on projects that foster </a:t>
            </a:r>
            <a:r>
              <a:rPr lang="en-US" sz="2400" dirty="0" smtClean="0"/>
              <a:t>housing production, particularly affordable housing, job growth, </a:t>
            </a:r>
            <a:r>
              <a:rPr lang="en-US" sz="2400" dirty="0"/>
              <a:t>and </a:t>
            </a:r>
            <a:r>
              <a:rPr lang="en-US" sz="2400" dirty="0" smtClean="0"/>
              <a:t>improved </a:t>
            </a:r>
            <a:r>
              <a:rPr lang="en-US" sz="2400" dirty="0"/>
              <a:t>safety</a:t>
            </a:r>
          </a:p>
          <a:p>
            <a:pPr>
              <a:buSzPct val="75000"/>
            </a:pPr>
            <a:r>
              <a:rPr lang="en-US" sz="2400" dirty="0"/>
              <a:t>Promote investment in </a:t>
            </a:r>
            <a:r>
              <a:rPr lang="en-US" sz="2400" dirty="0" smtClean="0"/>
              <a:t>Priority Development Areas (PDAs) with access to </a:t>
            </a:r>
            <a:r>
              <a:rPr lang="en-US" sz="2400" dirty="0"/>
              <a:t>regional transit connectivity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496"/>
          <a:stretch/>
        </p:blipFill>
        <p:spPr>
          <a:xfrm>
            <a:off x="6972300" y="5168900"/>
            <a:ext cx="1993900" cy="1454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8EE"/>
              </a:clrFrom>
              <a:clrTo>
                <a:srgbClr val="FFF8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169" y="5168900"/>
            <a:ext cx="2455863" cy="1445264"/>
          </a:xfrm>
          <a:prstGeom prst="rect">
            <a:avLst/>
          </a:prstGeom>
        </p:spPr>
      </p:pic>
      <p:pic>
        <p:nvPicPr>
          <p:cNvPr id="1026" name="Picture 2" descr="Image result for priority development are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86" y="5231968"/>
            <a:ext cx="3083360" cy="13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22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685800"/>
            <a:ext cx="7645400" cy="5880100"/>
          </a:xfrm>
        </p:spPr>
        <p:txBody>
          <a:bodyPr>
            <a:normAutofit/>
          </a:bodyPr>
          <a:lstStyle/>
          <a:p>
            <a:pPr marL="0" indent="0" algn="ctr">
              <a:buSzPct val="75000"/>
              <a:buNone/>
            </a:pPr>
            <a:r>
              <a:rPr lang="en-US" sz="4000" dirty="0" smtClean="0"/>
              <a:t>For questions regarding the…</a:t>
            </a:r>
          </a:p>
          <a:p>
            <a:pPr marL="0" indent="0" algn="ctr">
              <a:buSzPct val="75000"/>
              <a:buNone/>
            </a:pPr>
            <a:endParaRPr lang="en-US" sz="700" dirty="0" smtClean="0"/>
          </a:p>
          <a:p>
            <a:pPr marL="0" indent="0" algn="ctr">
              <a:buSzPct val="75000"/>
              <a:buNone/>
            </a:pPr>
            <a:r>
              <a:rPr lang="en-US" sz="2600" dirty="0" smtClean="0"/>
              <a:t>Presentation: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/>
              <a:t>Daryl Halls, Executive Director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/>
              <a:t>Solano Transportation Authority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>
                <a:hlinkClick r:id="rId2"/>
              </a:rPr>
              <a:t>dkhalls@sta.ca.gov</a:t>
            </a:r>
            <a:r>
              <a:rPr lang="en-US" sz="2200" dirty="0"/>
              <a:t> | (707</a:t>
            </a:r>
            <a:r>
              <a:rPr lang="en-US" sz="2200" dirty="0" smtClean="0"/>
              <a:t>) 424-6075</a:t>
            </a:r>
          </a:p>
          <a:p>
            <a:pPr marL="0" indent="0" algn="ctr">
              <a:buSzPct val="75000"/>
              <a:buNone/>
            </a:pPr>
            <a:endParaRPr lang="en-US" sz="2400" dirty="0"/>
          </a:p>
          <a:p>
            <a:pPr marL="0" indent="0" algn="ctr">
              <a:buSzPct val="75000"/>
              <a:buNone/>
            </a:pPr>
            <a:r>
              <a:rPr lang="en-US" sz="2600" dirty="0" smtClean="0"/>
              <a:t>Solano RTIF Program: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/>
              <a:t>Erika McLitus, Project Assistant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/>
              <a:t>Solano Transportation Authority</a:t>
            </a:r>
          </a:p>
          <a:p>
            <a:pPr marL="0" indent="0" algn="ctr">
              <a:buSzPct val="75000"/>
              <a:buNone/>
            </a:pPr>
            <a:r>
              <a:rPr lang="en-US" sz="2200" dirty="0" smtClean="0">
                <a:hlinkClick r:id="rId3"/>
              </a:rPr>
              <a:t>emclitus@sta.ca.gov</a:t>
            </a:r>
            <a:r>
              <a:rPr lang="en-US" sz="2200" dirty="0"/>
              <a:t> </a:t>
            </a:r>
            <a:r>
              <a:rPr lang="en-US" sz="2200" dirty="0" smtClean="0"/>
              <a:t>| (707) 424-6075</a:t>
            </a:r>
            <a:endParaRPr lang="en-US" sz="2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210" y="6272555"/>
            <a:ext cx="1230379" cy="5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3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93700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Solano Orderly Growth Initiative Background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86063"/>
            <a:ext cx="3505200" cy="2825737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1994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smtClean="0"/>
              <a:t>The </a:t>
            </a:r>
            <a:r>
              <a:rPr lang="en-US" sz="1600" dirty="0"/>
              <a:t>Solano Orderly Growth Initiative </a:t>
            </a:r>
            <a:r>
              <a:rPr lang="en-US" sz="1600" dirty="0" smtClean="0"/>
              <a:t>was officially </a:t>
            </a:r>
            <a:r>
              <a:rPr lang="en-US" sz="1600" dirty="0"/>
              <a:t>enacted by voters to </a:t>
            </a:r>
            <a:r>
              <a:rPr lang="en-US" sz="1600" u="sng" dirty="0"/>
              <a:t>continue the County’s city-centered development policy</a:t>
            </a:r>
            <a:r>
              <a:rPr lang="en-US" sz="1600" dirty="0"/>
              <a:t> of locating residential growth in the County’s 7 </a:t>
            </a:r>
            <a:r>
              <a:rPr lang="en-US" sz="1600" dirty="0" smtClean="0"/>
              <a:t>incorporated </a:t>
            </a:r>
            <a:r>
              <a:rPr lang="en-US" sz="1600" dirty="0"/>
              <a:t>cities: Benicia, Dixon, Fairfield, Rio Vista, Suisun City, Vacaville, and </a:t>
            </a:r>
            <a:r>
              <a:rPr lang="en-US" sz="1600" dirty="0" smtClean="0"/>
              <a:t>Vallejo</a:t>
            </a:r>
          </a:p>
          <a:p>
            <a:r>
              <a:rPr lang="en-US" sz="1600" b="1" dirty="0" smtClean="0"/>
              <a:t>2008</a:t>
            </a:r>
            <a:r>
              <a:rPr lang="en-US" sz="1600" dirty="0" smtClean="0"/>
              <a:t> – Voters </a:t>
            </a:r>
            <a:r>
              <a:rPr lang="en-US" sz="1600" dirty="0"/>
              <a:t>renewed </a:t>
            </a:r>
            <a:r>
              <a:rPr lang="en-US" sz="1600" dirty="0" smtClean="0"/>
              <a:t>the </a:t>
            </a:r>
            <a:r>
              <a:rPr lang="en-US" sz="1600" dirty="0"/>
              <a:t>Solano Orderly Growth </a:t>
            </a:r>
            <a:r>
              <a:rPr lang="en-US" sz="1600" dirty="0" smtClean="0"/>
              <a:t>Initiative</a:t>
            </a:r>
          </a:p>
        </p:txBody>
      </p:sp>
      <p:pic>
        <p:nvPicPr>
          <p:cNvPr id="1026" name="Picture 2" descr="Image result for solano county m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" r="3222"/>
          <a:stretch/>
        </p:blipFill>
        <p:spPr bwMode="auto">
          <a:xfrm>
            <a:off x="4038600" y="1303566"/>
            <a:ext cx="4965700" cy="43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42436"/>
            <a:ext cx="4953000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lvl="0" indent="-384048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600" b="1" dirty="0">
                <a:solidFill>
                  <a:srgbClr val="191B0E"/>
                </a:solidFill>
              </a:rPr>
              <a:t>1980</a:t>
            </a:r>
            <a:r>
              <a:rPr lang="en-US" sz="1600" dirty="0">
                <a:solidFill>
                  <a:srgbClr val="191B0E"/>
                </a:solidFill>
              </a:rPr>
              <a:t> – The Solano Orderly Growth </a:t>
            </a:r>
            <a:r>
              <a:rPr lang="en-US" sz="1600" dirty="0" smtClean="0">
                <a:solidFill>
                  <a:srgbClr val="191B0E"/>
                </a:solidFill>
              </a:rPr>
              <a:t>Initiative, evolved as the </a:t>
            </a:r>
            <a:r>
              <a:rPr lang="en-US" sz="1600" dirty="0">
                <a:solidFill>
                  <a:srgbClr val="191B0E"/>
                </a:solidFill>
              </a:rPr>
              <a:t>result of previous development policies approved as part of the Solano County General Plan’s Land Use and Circulation Element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5579681"/>
            <a:ext cx="8610600" cy="1197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indent="-384048" defTabSz="68580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</a:pPr>
            <a:r>
              <a:rPr lang="en-US" sz="1600" b="1" dirty="0" smtClean="0">
                <a:solidFill>
                  <a:srgbClr val="191B0E"/>
                </a:solidFill>
              </a:rPr>
              <a:t>2020</a:t>
            </a:r>
            <a:r>
              <a:rPr lang="en-US" sz="1600" dirty="0" smtClean="0">
                <a:solidFill>
                  <a:srgbClr val="191B0E"/>
                </a:solidFill>
              </a:rPr>
              <a:t> – As a result of this initiative, approximately 128 square miles of the County, or 14% of the total land area, lies within 7 incorporated cities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en-US" sz="1600" dirty="0" smtClean="0">
                <a:solidFill>
                  <a:srgbClr val="191B0E"/>
                </a:solidFill>
              </a:rPr>
              <a:t>86% of the total land area is open space, agriculture, and waterways</a:t>
            </a:r>
          </a:p>
          <a:p>
            <a:pPr marL="914400" lvl="1" indent="-384048" defTabSz="68580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</a:pPr>
            <a:r>
              <a:rPr lang="en-US" sz="1600" b="1" dirty="0">
                <a:solidFill>
                  <a:srgbClr val="191B0E"/>
                </a:solidFill>
              </a:rPr>
              <a:t>95% of Solano County’s population is located within the 7 </a:t>
            </a:r>
            <a:r>
              <a:rPr lang="en-US" sz="1600" b="1" dirty="0" smtClean="0">
                <a:solidFill>
                  <a:srgbClr val="191B0E"/>
                </a:solidFill>
              </a:rPr>
              <a:t>cities</a:t>
            </a:r>
            <a:endParaRPr lang="en-US" sz="1600" b="1" dirty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215828"/>
            <a:ext cx="7200900" cy="1485900"/>
          </a:xfrm>
        </p:spPr>
        <p:txBody>
          <a:bodyPr/>
          <a:lstStyle/>
          <a:p>
            <a:r>
              <a:rPr lang="en-US" dirty="0" smtClean="0"/>
              <a:t>Solano Public Facilities Fee Background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642436"/>
            <a:ext cx="7581900" cy="5050464"/>
          </a:xfrm>
        </p:spPr>
        <p:txBody>
          <a:bodyPr>
            <a:noAutofit/>
          </a:bodyPr>
          <a:lstStyle/>
          <a:p>
            <a:r>
              <a:rPr lang="en-US" sz="2200" dirty="0"/>
              <a:t>I</a:t>
            </a:r>
            <a:r>
              <a:rPr lang="en-US" sz="2200" dirty="0" smtClean="0"/>
              <a:t>n </a:t>
            </a:r>
            <a:r>
              <a:rPr lang="en-US" sz="2200" dirty="0"/>
              <a:t>January 1990, the Solano County board of </a:t>
            </a:r>
            <a:r>
              <a:rPr lang="en-US" sz="2200" dirty="0" smtClean="0"/>
              <a:t>supervisors passed </a:t>
            </a:r>
            <a:r>
              <a:rPr lang="en-US" sz="2200" u="sng" dirty="0" smtClean="0"/>
              <a:t>Resolution </a:t>
            </a:r>
            <a:r>
              <a:rPr lang="en-US" sz="2200" u="sng" dirty="0"/>
              <a:t>No. </a:t>
            </a:r>
            <a:r>
              <a:rPr lang="en-US" sz="2200" u="sng" dirty="0" smtClean="0"/>
              <a:t>90-16</a:t>
            </a:r>
            <a:r>
              <a:rPr lang="en-US" sz="2200" dirty="0" smtClean="0"/>
              <a:t> to express </a:t>
            </a:r>
            <a:r>
              <a:rPr lang="en-US" sz="2200" dirty="0"/>
              <a:t>concern that new residential, commercial and industrial development in the county was placing increasing demands on </a:t>
            </a:r>
            <a:r>
              <a:rPr lang="en-US" sz="2200" dirty="0" smtClean="0"/>
              <a:t>county </a:t>
            </a:r>
            <a:r>
              <a:rPr lang="en-US" sz="2200" dirty="0"/>
              <a:t>facilities. This </a:t>
            </a:r>
            <a:r>
              <a:rPr lang="en-US" sz="2200" dirty="0" smtClean="0"/>
              <a:t>resolution was </a:t>
            </a:r>
            <a:r>
              <a:rPr lang="en-US" sz="2200" dirty="0"/>
              <a:t>jointly adopted by all of the cities in the county.</a:t>
            </a:r>
          </a:p>
          <a:p>
            <a:r>
              <a:rPr lang="en-US" sz="2200" b="1" dirty="0"/>
              <a:t>P</a:t>
            </a:r>
            <a:r>
              <a:rPr lang="en-US" sz="2200" b="1" dirty="0" smtClean="0"/>
              <a:t>ublic </a:t>
            </a:r>
            <a:r>
              <a:rPr lang="en-US" sz="2200" b="1" dirty="0"/>
              <a:t>facilities fees are necessary</a:t>
            </a:r>
            <a:r>
              <a:rPr lang="en-US" sz="2200" dirty="0"/>
              <a:t> </a:t>
            </a:r>
            <a:r>
              <a:rPr lang="en-US" sz="2200" b="1" dirty="0" smtClean="0"/>
              <a:t>to </a:t>
            </a:r>
            <a:r>
              <a:rPr lang="en-US" sz="2200" b="1" dirty="0"/>
              <a:t>mitigate impacts caused by new development projects within the </a:t>
            </a:r>
            <a:r>
              <a:rPr lang="en-US" sz="2200" b="1" dirty="0" smtClean="0"/>
              <a:t>county, </a:t>
            </a:r>
            <a:r>
              <a:rPr lang="en-US" sz="2200" dirty="0" smtClean="0"/>
              <a:t>to </a:t>
            </a:r>
            <a:r>
              <a:rPr lang="en-US" sz="2200" dirty="0"/>
              <a:t>finance public facilities and to assure that new development projects pay their fair share for these facilities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Without fees </a:t>
            </a:r>
            <a:r>
              <a:rPr lang="en-US" sz="2200" dirty="0"/>
              <a:t>from a dedicated funding source, funds for construction, </a:t>
            </a:r>
            <a:r>
              <a:rPr lang="en-US" sz="2200" dirty="0" smtClean="0"/>
              <a:t>expansion, </a:t>
            </a:r>
            <a:r>
              <a:rPr lang="en-US" sz="2200" dirty="0"/>
              <a:t>or improvement of public facilities are not available to accommodate the needs caused by development </a:t>
            </a:r>
            <a:r>
              <a:rPr lang="en-US" sz="2200" dirty="0" smtClean="0"/>
              <a:t>projects</a:t>
            </a:r>
            <a:endParaRPr lang="en-US" sz="2200" dirty="0"/>
          </a:p>
        </p:txBody>
      </p:sp>
      <p:pic>
        <p:nvPicPr>
          <p:cNvPr id="2050" name="Picture 2" descr="Image result for working together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0135" r="4730" b="17019"/>
          <a:stretch/>
        </p:blipFill>
        <p:spPr bwMode="auto">
          <a:xfrm>
            <a:off x="7444878" y="245473"/>
            <a:ext cx="1569443" cy="13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7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74889"/>
          <a:stretch/>
        </p:blipFill>
        <p:spPr>
          <a:xfrm>
            <a:off x="6070600" y="5410200"/>
            <a:ext cx="2920237" cy="1345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1" y="266480"/>
            <a:ext cx="7200900" cy="1485900"/>
          </a:xfrm>
        </p:spPr>
        <p:txBody>
          <a:bodyPr/>
          <a:lstStyle/>
          <a:p>
            <a:r>
              <a:rPr lang="en-US" dirty="0" smtClean="0"/>
              <a:t>The Solano County Public Facilities Fee (PFF)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752379"/>
            <a:ext cx="4565245" cy="5001985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Solano County PFF Program was </a:t>
            </a:r>
            <a:r>
              <a:rPr lang="en-US" sz="2400" dirty="0" smtClean="0"/>
              <a:t>adopted </a:t>
            </a:r>
            <a:r>
              <a:rPr lang="en-US" sz="2400" dirty="0"/>
              <a:t>in 1992 and subsequently updated in 1998, 2002, 2007, </a:t>
            </a:r>
            <a:r>
              <a:rPr lang="en-US" sz="2400" dirty="0" smtClean="0"/>
              <a:t>2013</a:t>
            </a:r>
            <a:r>
              <a:rPr lang="en-US" sz="2400" dirty="0"/>
              <a:t>, and 2018. </a:t>
            </a:r>
          </a:p>
          <a:p>
            <a:r>
              <a:rPr lang="en-US" sz="2400" dirty="0" smtClean="0"/>
              <a:t>The fee for new development </a:t>
            </a:r>
            <a:r>
              <a:rPr lang="en-US" sz="2400" dirty="0"/>
              <a:t>in the incorporated area is collected by a respective City or by the County for development in the unincorporated area. </a:t>
            </a:r>
          </a:p>
        </p:txBody>
      </p:sp>
      <p:sp>
        <p:nvSpPr>
          <p:cNvPr id="7" name="Isosceles Triangle 6"/>
          <p:cNvSpPr/>
          <p:nvPr/>
        </p:nvSpPr>
        <p:spPr>
          <a:xfrm rot="1819711">
            <a:off x="8500369" y="5352987"/>
            <a:ext cx="460387" cy="32338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19780289" flipH="1">
            <a:off x="6129044" y="5352986"/>
            <a:ext cx="460387" cy="323381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6290"/>
          <a:stretch/>
        </p:blipFill>
        <p:spPr>
          <a:xfrm>
            <a:off x="6851803" y="5274627"/>
            <a:ext cx="1280210" cy="1255484"/>
          </a:xfrm>
          <a:prstGeom prst="rect">
            <a:avLst/>
          </a:prstGeom>
        </p:spPr>
      </p:pic>
      <p:pic>
        <p:nvPicPr>
          <p:cNvPr id="1026" name="Picture 2" descr="Image result for jail icon"/>
          <p:cNvPicPr>
            <a:picLocks noChangeAspect="1" noChangeArrowheads="1"/>
          </p:cNvPicPr>
          <p:nvPr/>
        </p:nvPicPr>
        <p:blipFill rotWithShape="1"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 bwMode="auto">
          <a:xfrm>
            <a:off x="5877022" y="3680497"/>
            <a:ext cx="889000" cy="86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nimal car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37" y="3633310"/>
            <a:ext cx="1013036" cy="10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urthou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63" y="1770755"/>
            <a:ext cx="987425" cy="121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ealth services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41" y="1690953"/>
            <a:ext cx="1291043" cy="12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00696" y="4505053"/>
            <a:ext cx="171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AB900 Stanton Correctional Facility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56824" y="2725810"/>
            <a:ext cx="1590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Courthouse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7841" y="4593482"/>
            <a:ext cx="1326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Solano County Animal Care Facility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179768" y="2689059"/>
            <a:ext cx="19488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Health &amp; </a:t>
            </a:r>
            <a:endParaRPr lang="en-US" sz="1400" dirty="0" smtClean="0"/>
          </a:p>
          <a:p>
            <a:pPr algn="ctr"/>
            <a:r>
              <a:rPr lang="en-US" sz="1400" dirty="0" smtClean="0"/>
              <a:t>Social Services </a:t>
            </a:r>
          </a:p>
          <a:p>
            <a:pPr algn="ctr"/>
            <a:r>
              <a:rPr lang="en-US" sz="1400" dirty="0" smtClean="0"/>
              <a:t>Headquarters </a:t>
            </a:r>
            <a:r>
              <a:rPr lang="en-US" sz="1400" dirty="0"/>
              <a:t>Building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55415" y="6504711"/>
            <a:ext cx="275060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Solano PFF Revenue Funded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3165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F25343-F84D-4769-856C-0E2A53E18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35665"/>
              </p:ext>
            </p:extLst>
          </p:nvPr>
        </p:nvGraphicFramePr>
        <p:xfrm>
          <a:off x="1209770" y="1840666"/>
          <a:ext cx="7200899" cy="4784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4712">
                  <a:extLst>
                    <a:ext uri="{9D8B030D-6E8A-4147-A177-3AD203B41FA5}">
                      <a16:colId xmlns:a16="http://schemas.microsoft.com/office/drawing/2014/main" val="1675947558"/>
                    </a:ext>
                  </a:extLst>
                </a:gridCol>
                <a:gridCol w="5056187">
                  <a:extLst>
                    <a:ext uri="{9D8B030D-6E8A-4147-A177-3AD203B41FA5}">
                      <a16:colId xmlns:a16="http://schemas.microsoft.com/office/drawing/2014/main" val="568027247"/>
                    </a:ext>
                  </a:extLst>
                </a:gridCol>
              </a:tblGrid>
              <a:tr h="2749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Facility 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List of Facilities Included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946313"/>
                  </a:ext>
                </a:extLst>
              </a:tr>
              <a:tr h="10415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Public Protection (Includes Courts)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Sheriff; Adult detention, Inmate training, and Probation facilities; Courts (Traffic, </a:t>
                      </a:r>
                      <a:r>
                        <a:rPr lang="en-US" sz="1600" dirty="0" smtClean="0">
                          <a:effectLst/>
                        </a:rPr>
                        <a:t>Juvenile </a:t>
                      </a:r>
                      <a:r>
                        <a:rPr lang="en-US" sz="1600" dirty="0">
                          <a:effectLst/>
                        </a:rPr>
                        <a:t>Detention, Collaborative); DA forensic lab improvements/equipment, Animal Care facilities, Fair-share debt service on Gov. Administrative Center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471403"/>
                  </a:ext>
                </a:extLst>
              </a:tr>
              <a:tr h="586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Health and Social Services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Healthcare facilities (regional/Countywide facilities, including behavioral and mental health facilities), Capital equipment, Office space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939420"/>
                  </a:ext>
                </a:extLst>
              </a:tr>
              <a:tr h="3915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Library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Library expansions and six new branch libraries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05788"/>
                  </a:ext>
                </a:extLst>
              </a:tr>
              <a:tr h="878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</a:rPr>
                        <a:t>General Government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General Services facilities; Ag. Commissioner office space and equipment; County Parks improvements; Capital equipment for elections; IT improvements in required facilities; Fair-share debt service on Gov. Administrative Center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361007"/>
                  </a:ext>
                </a:extLst>
              </a:tr>
              <a:tr h="5867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</a:rPr>
                        <a:t>Transportation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(Added 2014)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roads and road improvements (STA); County roads; Transit projects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83344" marR="83344" marT="40005" marB="4000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25607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6A5126F6-2AAA-4709-BC94-381AF9C8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770" y="608213"/>
            <a:ext cx="72008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Types of Facilities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Included 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in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the Solano Public Facilities Fee (PFF)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7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30" y="883872"/>
            <a:ext cx="2141912" cy="1606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47445"/>
            <a:ext cx="7200900" cy="11303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Regional Transportation Impact Fee (RTIF)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86" y="5421776"/>
            <a:ext cx="2127900" cy="12522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73" y="1549400"/>
            <a:ext cx="6203401" cy="5300362"/>
          </a:xfrm>
        </p:spPr>
        <p:txBody>
          <a:bodyPr>
            <a:noAutofit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In 2013, the STA Board (which is comprised of 7 Solano Mayors and 1 County Supervisor) requested that the County add transportation impacts to </a:t>
            </a:r>
            <a:r>
              <a:rPr lang="en-US" sz="1900" dirty="0">
                <a:solidFill>
                  <a:schemeClr val="tx1"/>
                </a:solidFill>
              </a:rPr>
              <a:t>the </a:t>
            </a:r>
            <a:r>
              <a:rPr lang="en-US" sz="1900" dirty="0" smtClean="0">
                <a:solidFill>
                  <a:schemeClr val="tx1"/>
                </a:solidFill>
              </a:rPr>
              <a:t>Public </a:t>
            </a:r>
            <a:r>
              <a:rPr lang="en-US" sz="1900" dirty="0">
                <a:solidFill>
                  <a:schemeClr val="tx1"/>
                </a:solidFill>
              </a:rPr>
              <a:t>Facilities Fee </a:t>
            </a:r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sz="1900" dirty="0" smtClean="0">
                <a:solidFill>
                  <a:schemeClr val="tx1"/>
                </a:solidFill>
              </a:rPr>
              <a:t>The RTIF began </a:t>
            </a:r>
            <a:r>
              <a:rPr lang="en-US" sz="1900" dirty="0">
                <a:solidFill>
                  <a:schemeClr val="tx1"/>
                </a:solidFill>
              </a:rPr>
              <a:t>in February 2014 as a way to mitigate the impacts of development on </a:t>
            </a:r>
            <a:r>
              <a:rPr lang="en-US" sz="1900" dirty="0" smtClean="0">
                <a:solidFill>
                  <a:schemeClr val="tx1"/>
                </a:solidFill>
              </a:rPr>
              <a:t>transportation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It is a portion of the existing PFF dedicated to transportation impacts – not an additional fee</a:t>
            </a:r>
            <a:endParaRPr lang="en-US" sz="1900" dirty="0">
              <a:solidFill>
                <a:schemeClr val="tx1"/>
              </a:solidFill>
            </a:endParaRPr>
          </a:p>
          <a:p>
            <a:r>
              <a:rPr lang="en-US" sz="1900" dirty="0" smtClean="0"/>
              <a:t>Seven working groups of local agency representatives were created to select RTIF projects </a:t>
            </a:r>
            <a:endParaRPr lang="en-US" sz="1900" dirty="0"/>
          </a:p>
          <a:p>
            <a:r>
              <a:rPr lang="en-US" sz="1900" dirty="0"/>
              <a:t>Averages </a:t>
            </a:r>
            <a:r>
              <a:rPr lang="en-US" sz="1900" dirty="0" smtClean="0">
                <a:solidFill>
                  <a:schemeClr val="tx1"/>
                </a:solidFill>
              </a:rPr>
              <a:t>$1.2M </a:t>
            </a:r>
            <a:r>
              <a:rPr lang="en-US" sz="1900" dirty="0"/>
              <a:t>annually at </a:t>
            </a:r>
            <a:r>
              <a:rPr lang="en-US" sz="1900" dirty="0" smtClean="0"/>
              <a:t>$1,500 </a:t>
            </a:r>
            <a:r>
              <a:rPr lang="en-US" sz="1900" dirty="0"/>
              <a:t>per </a:t>
            </a:r>
            <a:r>
              <a:rPr lang="en-US" sz="1900" dirty="0" smtClean="0"/>
              <a:t>unit</a:t>
            </a:r>
          </a:p>
          <a:p>
            <a:pPr lvl="1"/>
            <a:r>
              <a:rPr lang="en-US" sz="1700" i="0" dirty="0"/>
              <a:t>A 2013 Nexus Study found that Solano County could justify charging up to $8,282 per Single Family dwelling unit to mitigate the impacts of </a:t>
            </a:r>
            <a:r>
              <a:rPr lang="en-US" sz="1700" i="0" dirty="0" smtClean="0"/>
              <a:t>development</a:t>
            </a:r>
          </a:p>
          <a:p>
            <a:r>
              <a:rPr lang="en-US" sz="1900" dirty="0" smtClean="0"/>
              <a:t>The RTIF Program is governed and administered by STA 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6290"/>
          <a:stretch/>
        </p:blipFill>
        <p:spPr>
          <a:xfrm>
            <a:off x="7322128" y="4034819"/>
            <a:ext cx="1244791" cy="1220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2380" y="4095051"/>
            <a:ext cx="149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$1500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per dwelling 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unit</a:t>
            </a:r>
          </a:p>
        </p:txBody>
      </p:sp>
      <p:pic>
        <p:nvPicPr>
          <p:cNvPr id="8" name="Picture 2" descr="Image result for working together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10135" r="4730" b="17019"/>
          <a:stretch/>
        </p:blipFill>
        <p:spPr bwMode="auto">
          <a:xfrm>
            <a:off x="6920990" y="2490306"/>
            <a:ext cx="1651191" cy="14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593048" cy="14859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Transportation </a:t>
            </a:r>
            <a:br>
              <a:rPr lang="en-US" dirty="0"/>
            </a:br>
            <a:r>
              <a:rPr lang="en-US" dirty="0"/>
              <a:t>Impact </a:t>
            </a:r>
            <a:r>
              <a:rPr lang="en-US" dirty="0" smtClean="0"/>
              <a:t>Fee (RTIF) </a:t>
            </a:r>
            <a:r>
              <a:rPr lang="en-US" dirty="0"/>
              <a:t>Working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71700"/>
            <a:ext cx="3600450" cy="4038600"/>
          </a:xfrm>
        </p:spPr>
        <p:txBody>
          <a:bodyPr>
            <a:noAutofit/>
          </a:bodyPr>
          <a:lstStyle/>
          <a:p>
            <a:r>
              <a:rPr lang="en-US" dirty="0"/>
              <a:t>Each RTIF District has its own Working </a:t>
            </a:r>
            <a:r>
              <a:rPr lang="en-US" dirty="0" smtClean="0"/>
              <a:t>Group to strategize, prioritize, plan, and deliver projects</a:t>
            </a:r>
            <a:endParaRPr lang="en-US" dirty="0"/>
          </a:p>
          <a:p>
            <a:r>
              <a:rPr lang="en-US" dirty="0"/>
              <a:t>Each Group includes one or more cities and the County, facilitating regional collaboration on transportation </a:t>
            </a:r>
            <a:r>
              <a:rPr lang="en-US" dirty="0" smtClean="0"/>
              <a:t>projects</a:t>
            </a:r>
          </a:p>
          <a:p>
            <a:r>
              <a:rPr lang="en-US" dirty="0" smtClean="0"/>
              <a:t>90% of the RTIF Revenue collected is allocated back to the cities based on 5 geographical areas where development occurs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2286000"/>
            <a:ext cx="4374868" cy="392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29150" y="2171700"/>
            <a:ext cx="4374868" cy="4038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7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593048" cy="1485900"/>
          </a:xfrm>
        </p:spPr>
        <p:txBody>
          <a:bodyPr>
            <a:normAutofit/>
          </a:bodyPr>
          <a:lstStyle/>
          <a:p>
            <a:r>
              <a:rPr lang="en-US" dirty="0"/>
              <a:t>Regional Transportation </a:t>
            </a:r>
            <a:br>
              <a:rPr lang="en-US" dirty="0"/>
            </a:br>
            <a:r>
              <a:rPr lang="en-US" dirty="0"/>
              <a:t>Impact </a:t>
            </a:r>
            <a:r>
              <a:rPr lang="en-US" dirty="0" smtClean="0"/>
              <a:t>Fee (RTIF)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171700"/>
            <a:ext cx="4586252" cy="4038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90% of the RTIF Revenue collected is allocated back to the 7 incorporated cities </a:t>
            </a:r>
          </a:p>
          <a:p>
            <a:r>
              <a:rPr lang="en-US" sz="2600" dirty="0"/>
              <a:t>5</a:t>
            </a:r>
            <a:r>
              <a:rPr lang="en-US" sz="2600" dirty="0" smtClean="0"/>
              <a:t>% of </a:t>
            </a:r>
            <a:r>
              <a:rPr lang="en-US" sz="2600" dirty="0"/>
              <a:t>the RTIF Revenue collected is </a:t>
            </a:r>
            <a:r>
              <a:rPr lang="en-US" sz="2600" dirty="0" smtClean="0"/>
              <a:t>allocated toward regional transit</a:t>
            </a:r>
          </a:p>
          <a:p>
            <a:r>
              <a:rPr lang="en-US" sz="2600" dirty="0"/>
              <a:t>5% of the RTIF Revenue collected is allocated toward </a:t>
            </a:r>
            <a:r>
              <a:rPr lang="en-US" sz="2600" dirty="0" smtClean="0"/>
              <a:t>unincorporated County roads impacted by development</a:t>
            </a:r>
          </a:p>
        </p:txBody>
      </p:sp>
      <p:pic>
        <p:nvPicPr>
          <p:cNvPr id="2050" name="Picture 2" descr="Image result for city ic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11710" r="19715" b="11644"/>
          <a:stretch/>
        </p:blipFill>
        <p:spPr bwMode="auto">
          <a:xfrm>
            <a:off x="6261100" y="2171701"/>
            <a:ext cx="1866900" cy="135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revenu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250" y1="27750" x2="37250" y2="28000"/>
                        <a14:foregroundMark x1="64250" y1="28000" x2="64250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806574"/>
            <a:ext cx="1330325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303" y="3575957"/>
            <a:ext cx="1224491" cy="13888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5115161"/>
            <a:ext cx="1333499" cy="13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76263"/>
              </p:ext>
            </p:extLst>
          </p:nvPr>
        </p:nvGraphicFramePr>
        <p:xfrm>
          <a:off x="1028700" y="685800"/>
          <a:ext cx="7556500" cy="5840707"/>
        </p:xfrm>
        <a:graphic>
          <a:graphicData uri="http://schemas.openxmlformats.org/drawingml/2006/table">
            <a:tbl>
              <a:tblPr/>
              <a:tblGrid>
                <a:gridCol w="378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145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RTIF Revenue </a:t>
                      </a:r>
                      <a:r>
                        <a:rPr lang="en-US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by </a:t>
                      </a:r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District </a:t>
                      </a:r>
                    </a:p>
                    <a:p>
                      <a:pPr algn="ctr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7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RTIF Revenue for Eligible Projects</a:t>
                      </a:r>
                    </a:p>
                    <a:p>
                      <a:pPr algn="l" fontAlgn="b"/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Revenue Collected </a:t>
                      </a:r>
                    </a:p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2014-Present</a:t>
                      </a:r>
                      <a:endParaRPr lang="en-US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38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1 Jepson Corridor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$3,462,220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8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2 SR 12 Corridor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$660,429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84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3 South County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$294,882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4 Central County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$1,367,642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709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5 SR 113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$591,205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43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6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Transit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(5%)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$354,243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9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7 County Road (5%)</a:t>
                      </a: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$354,243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222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RTIF Revenue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0" marT="0" marB="0" anchor="b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 marL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$7,084,865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191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5656</TotalTime>
  <Words>1194</Words>
  <Application>Microsoft Office PowerPoint</Application>
  <PresentationFormat>On-screen Show (4:3)</PresentationFormat>
  <Paragraphs>123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Franklin Gothic Book</vt:lpstr>
      <vt:lpstr>Times New Roman</vt:lpstr>
      <vt:lpstr>Crop</vt:lpstr>
      <vt:lpstr>Solano County  Regional Transportation  Impact Fee (RTIF)</vt:lpstr>
      <vt:lpstr>Solano Orderly Growth Initiative Background and History</vt:lpstr>
      <vt:lpstr>Solano Public Facilities Fee Background and History</vt:lpstr>
      <vt:lpstr>The Solano County Public Facilities Fee (PFF)</vt:lpstr>
      <vt:lpstr>PowerPoint Presentation</vt:lpstr>
      <vt:lpstr>The Regional Transportation Impact Fee (RTIF)</vt:lpstr>
      <vt:lpstr>Regional Transportation  Impact Fee (RTIF) Working Groups</vt:lpstr>
      <vt:lpstr>Regional Transportation  Impact Fee (RTIF) Distribution</vt:lpstr>
      <vt:lpstr>PowerPoint Presentation</vt:lpstr>
      <vt:lpstr>RTIF Program Successes</vt:lpstr>
      <vt:lpstr>Projects Advanced With RTIF Funding (Completed)</vt:lpstr>
      <vt:lpstr>PowerPoint Presentation</vt:lpstr>
      <vt:lpstr>Case Study</vt:lpstr>
      <vt:lpstr>Future RTIF Priorities</vt:lpstr>
      <vt:lpstr>PowerPoint Presentation</vt:lpstr>
    </vt:vector>
  </TitlesOfParts>
  <Company>Solano Transportation Authority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Solano County  Regional Transportation  Impact Fee (RTIF)</dc:title>
  <dc:creator>Erika McLitus</dc:creator>
  <cp:lastModifiedBy>Favorini-Csorba, Anton</cp:lastModifiedBy>
  <cp:revision>64</cp:revision>
  <cp:lastPrinted>2020-02-25T18:59:45Z</cp:lastPrinted>
  <dcterms:created xsi:type="dcterms:W3CDTF">2020-02-19T16:32:28Z</dcterms:created>
  <dcterms:modified xsi:type="dcterms:W3CDTF">2020-02-26T16:30:27Z</dcterms:modified>
</cp:coreProperties>
</file>